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mp4" ContentType="video/mp4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sldIdLst>
    <p:sldId id="266" r:id="rId3"/>
    <p:sldId id="256" r:id="rId4"/>
    <p:sldId id="279" r:id="rId5"/>
    <p:sldId id="368" r:id="rId6"/>
    <p:sldId id="410" r:id="rId7"/>
    <p:sldId id="297" r:id="rId8"/>
    <p:sldId id="441" r:id="rId9"/>
    <p:sldId id="412" r:id="rId10"/>
    <p:sldId id="276" r:id="rId11"/>
    <p:sldId id="294" r:id="rId12"/>
    <p:sldId id="429" r:id="rId13"/>
    <p:sldId id="293" r:id="rId14"/>
    <p:sldId id="427" r:id="rId15"/>
    <p:sldId id="300" r:id="rId16"/>
    <p:sldId id="426" r:id="rId17"/>
    <p:sldId id="414" r:id="rId18"/>
    <p:sldId id="411" r:id="rId19"/>
    <p:sldId id="258" r:id="rId20"/>
    <p:sldId id="413" r:id="rId21"/>
    <p:sldId id="264" r:id="rId22"/>
    <p:sldId id="442" r:id="rId23"/>
    <p:sldId id="428" r:id="rId24"/>
    <p:sldId id="280" r:id="rId25"/>
  </p:sldIdLst>
  <p:sldSz cx="12192000" cy="6858000"/>
  <p:notesSz cx="6858000" cy="9144000"/>
  <p:custDataLst>
    <p:tags r:id="rId3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E0000"/>
    <a:srgbClr val="F5E7D8"/>
    <a:srgbClr val="D2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8725" autoAdjust="0"/>
    <p:restoredTop sz="94660"/>
  </p:normalViewPr>
  <p:slideViewPr>
    <p:cSldViewPr snapToGrid="0">
      <p:cViewPr varScale="1">
        <p:scale>
          <a:sx n="113" d="100"/>
          <a:sy n="113" d="100"/>
        </p:scale>
        <p:origin x="870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0" Type="http://schemas.openxmlformats.org/officeDocument/2006/relationships/tags" Target="tags/tag76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notesMaster" Target="notesMasters/notesMaster1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623C4B-6336-4786-B85B-3533E0A34D1B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147B8F3-F759-4CC3-AA8E-1CF1F188624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516C88-1DBC-4A6F-B7E7-3EF051E8B71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BB8A7E-8CFB-4EE6-B02F-58142BF95AC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516C88-1DBC-4A6F-B7E7-3EF051E8B71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BB8A7E-8CFB-4EE6-B02F-58142BF95AC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516C88-1DBC-4A6F-B7E7-3EF051E8B71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BB8A7E-8CFB-4EE6-B02F-58142BF95AC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516C88-1DBC-4A6F-B7E7-3EF051E8B71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BB8A7E-8CFB-4EE6-B02F-58142BF95AC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516C88-1DBC-4A6F-B7E7-3EF051E8B71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BB8A7E-8CFB-4EE6-B02F-58142BF95AC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516C88-1DBC-4A6F-B7E7-3EF051E8B71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BB8A7E-8CFB-4EE6-B02F-58142BF95AC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516C88-1DBC-4A6F-B7E7-3EF051E8B71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BB8A7E-8CFB-4EE6-B02F-58142BF95AC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516C88-1DBC-4A6F-B7E7-3EF051E8B71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BB8A7E-8CFB-4EE6-B02F-58142BF95AC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516C88-1DBC-4A6F-B7E7-3EF051E8B71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BB8A7E-8CFB-4EE6-B02F-58142BF95AC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516C88-1DBC-4A6F-B7E7-3EF051E8B71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BB8A7E-8CFB-4EE6-B02F-58142BF95AC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516C88-1DBC-4A6F-B7E7-3EF051E8B71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BB8A7E-8CFB-4EE6-B02F-58142BF95AC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516C88-1DBC-4A6F-B7E7-3EF051E8B71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FBB8A7E-8CFB-4EE6-B02F-58142BF95AC5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2.png"/><Relationship Id="rId3" Type="http://schemas.openxmlformats.org/officeDocument/2006/relationships/tags" Target="../tags/tag1.xml"/><Relationship Id="rId2" Type="http://schemas.microsoft.com/office/2007/relationships/media" Target="../media/media1.mp4"/><Relationship Id="rId1" Type="http://schemas.openxmlformats.org/officeDocument/2006/relationships/video" Target="../media/media1.mp4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tags" Target="../tags/tag22.xml"/><Relationship Id="rId8" Type="http://schemas.openxmlformats.org/officeDocument/2006/relationships/tags" Target="../tags/tag21.xml"/><Relationship Id="rId7" Type="http://schemas.openxmlformats.org/officeDocument/2006/relationships/tags" Target="../tags/tag20.xml"/><Relationship Id="rId6" Type="http://schemas.openxmlformats.org/officeDocument/2006/relationships/tags" Target="../tags/tag19.xml"/><Relationship Id="rId5" Type="http://schemas.openxmlformats.org/officeDocument/2006/relationships/tags" Target="../tags/tag18.xml"/><Relationship Id="rId4" Type="http://schemas.openxmlformats.org/officeDocument/2006/relationships/tags" Target="../tags/tag17.xml"/><Relationship Id="rId3" Type="http://schemas.openxmlformats.org/officeDocument/2006/relationships/tags" Target="../tags/tag16.xml"/><Relationship Id="rId2" Type="http://schemas.openxmlformats.org/officeDocument/2006/relationships/tags" Target="../tags/tag15.xml"/><Relationship Id="rId17" Type="http://schemas.openxmlformats.org/officeDocument/2006/relationships/slideLayout" Target="../slideLayouts/slideLayout2.xml"/><Relationship Id="rId16" Type="http://schemas.openxmlformats.org/officeDocument/2006/relationships/tags" Target="../tags/tag29.xml"/><Relationship Id="rId15" Type="http://schemas.openxmlformats.org/officeDocument/2006/relationships/tags" Target="../tags/tag28.xml"/><Relationship Id="rId14" Type="http://schemas.openxmlformats.org/officeDocument/2006/relationships/tags" Target="../tags/tag27.xml"/><Relationship Id="rId13" Type="http://schemas.openxmlformats.org/officeDocument/2006/relationships/tags" Target="../tags/tag26.xml"/><Relationship Id="rId12" Type="http://schemas.openxmlformats.org/officeDocument/2006/relationships/tags" Target="../tags/tag25.xml"/><Relationship Id="rId11" Type="http://schemas.openxmlformats.org/officeDocument/2006/relationships/tags" Target="../tags/tag24.xml"/><Relationship Id="rId10" Type="http://schemas.openxmlformats.org/officeDocument/2006/relationships/tags" Target="../tags/tag23.xml"/><Relationship Id="rId1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tags" Target="../tags/tag34.xml"/><Relationship Id="rId4" Type="http://schemas.openxmlformats.org/officeDocument/2006/relationships/tags" Target="../tags/tag33.xml"/><Relationship Id="rId3" Type="http://schemas.openxmlformats.org/officeDocument/2006/relationships/tags" Target="../tags/tag32.xml"/><Relationship Id="rId2" Type="http://schemas.openxmlformats.org/officeDocument/2006/relationships/tags" Target="../tags/tag31.xml"/><Relationship Id="rId1" Type="http://schemas.openxmlformats.org/officeDocument/2006/relationships/tags" Target="../tags/tag30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tags" Target="../tags/tag41.xml"/><Relationship Id="rId6" Type="http://schemas.openxmlformats.org/officeDocument/2006/relationships/tags" Target="../tags/tag40.xml"/><Relationship Id="rId5" Type="http://schemas.openxmlformats.org/officeDocument/2006/relationships/tags" Target="../tags/tag39.xml"/><Relationship Id="rId4" Type="http://schemas.openxmlformats.org/officeDocument/2006/relationships/tags" Target="../tags/tag38.xml"/><Relationship Id="rId3" Type="http://schemas.openxmlformats.org/officeDocument/2006/relationships/tags" Target="../tags/tag37.xml"/><Relationship Id="rId2" Type="http://schemas.openxmlformats.org/officeDocument/2006/relationships/tags" Target="../tags/tag36.xml"/><Relationship Id="rId1" Type="http://schemas.openxmlformats.org/officeDocument/2006/relationships/tags" Target="../tags/tag3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43.xml"/><Relationship Id="rId1" Type="http://schemas.openxmlformats.org/officeDocument/2006/relationships/tags" Target="../tags/tag42.xml"/></Relationships>
</file>

<file path=ppt/slides/_rels/slide1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tags" Target="../tags/tag48.xml"/><Relationship Id="rId4" Type="http://schemas.openxmlformats.org/officeDocument/2006/relationships/tags" Target="../tags/tag47.xml"/><Relationship Id="rId3" Type="http://schemas.openxmlformats.org/officeDocument/2006/relationships/tags" Target="../tags/tag46.xml"/><Relationship Id="rId2" Type="http://schemas.openxmlformats.org/officeDocument/2006/relationships/tags" Target="../tags/tag45.xml"/><Relationship Id="rId1" Type="http://schemas.openxmlformats.org/officeDocument/2006/relationships/tags" Target="../tags/tag44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tags" Target="../tags/tag55.xml"/><Relationship Id="rId6" Type="http://schemas.openxmlformats.org/officeDocument/2006/relationships/tags" Target="../tags/tag54.xml"/><Relationship Id="rId5" Type="http://schemas.openxmlformats.org/officeDocument/2006/relationships/tags" Target="../tags/tag53.xml"/><Relationship Id="rId4" Type="http://schemas.openxmlformats.org/officeDocument/2006/relationships/tags" Target="../tags/tag52.xml"/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tags" Target="../tags/tag62.xml"/><Relationship Id="rId6" Type="http://schemas.openxmlformats.org/officeDocument/2006/relationships/tags" Target="../tags/tag61.xml"/><Relationship Id="rId5" Type="http://schemas.openxmlformats.org/officeDocument/2006/relationships/tags" Target="../tags/tag60.xml"/><Relationship Id="rId4" Type="http://schemas.openxmlformats.org/officeDocument/2006/relationships/tags" Target="../tags/tag59.xml"/><Relationship Id="rId3" Type="http://schemas.openxmlformats.org/officeDocument/2006/relationships/tags" Target="../tags/tag58.xml"/><Relationship Id="rId2" Type="http://schemas.openxmlformats.org/officeDocument/2006/relationships/tags" Target="../tags/tag57.xml"/><Relationship Id="rId1" Type="http://schemas.openxmlformats.org/officeDocument/2006/relationships/tags" Target="../tags/tag56.xml"/></Relationships>
</file>

<file path=ppt/slides/_rels/slide1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tags" Target="../tags/tag67.xml"/><Relationship Id="rId4" Type="http://schemas.openxmlformats.org/officeDocument/2006/relationships/tags" Target="../tags/tag66.xml"/><Relationship Id="rId3" Type="http://schemas.openxmlformats.org/officeDocument/2006/relationships/tags" Target="../tags/tag65.xml"/><Relationship Id="rId2" Type="http://schemas.openxmlformats.org/officeDocument/2006/relationships/tags" Target="../tags/tag64.xml"/><Relationship Id="rId1" Type="http://schemas.openxmlformats.org/officeDocument/2006/relationships/tags" Target="../tags/tag63.xml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70.xml"/><Relationship Id="rId2" Type="http://schemas.openxmlformats.org/officeDocument/2006/relationships/tags" Target="../tags/tag69.xml"/><Relationship Id="rId1" Type="http://schemas.openxmlformats.org/officeDocument/2006/relationships/tags" Target="../tags/tag68.xml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4.xml"/><Relationship Id="rId4" Type="http://schemas.openxmlformats.org/officeDocument/2006/relationships/image" Target="../media/image4.png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jpe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tags" Target="../tags/tag75.xml"/><Relationship Id="rId4" Type="http://schemas.openxmlformats.org/officeDocument/2006/relationships/tags" Target="../tags/tag74.xml"/><Relationship Id="rId3" Type="http://schemas.openxmlformats.org/officeDocument/2006/relationships/tags" Target="../tags/tag73.xml"/><Relationship Id="rId2" Type="http://schemas.openxmlformats.org/officeDocument/2006/relationships/tags" Target="../tags/tag72.xml"/><Relationship Id="rId1" Type="http://schemas.openxmlformats.org/officeDocument/2006/relationships/tags" Target="../tags/tag7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7.png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6.xml"/><Relationship Id="rId2" Type="http://schemas.openxmlformats.org/officeDocument/2006/relationships/tags" Target="../tags/tag5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0.xml"/><Relationship Id="rId1" Type="http://schemas.openxmlformats.org/officeDocument/2006/relationships/tags" Target="../tags/tag9.xml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我是谁—中国共产党">
            <a:hlinkClick r:id="" action="ppaction://media"/>
          </p:cNvPr>
          <p:cNvPicPr/>
          <p:nvPr>
            <a:vide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751205" y="416560"/>
            <a:ext cx="10643235" cy="613727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airplan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video fullScrn="0">
              <p:cMediaNode>
                <p:cTn id="2" fill="hold" display="1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7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88923" y="246423"/>
            <a:ext cx="4103077" cy="675011"/>
          </a:xfrm>
          <a:prstGeom prst="rect">
            <a:avLst/>
          </a:prstGeom>
        </p:spPr>
      </p:pic>
      <p:cxnSp>
        <p:nvCxnSpPr>
          <p:cNvPr id="3" name="直接连接符 2"/>
          <p:cNvCxnSpPr/>
          <p:nvPr/>
        </p:nvCxnSpPr>
        <p:spPr>
          <a:xfrm>
            <a:off x="0" y="921434"/>
            <a:ext cx="12192000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矩形 3"/>
          <p:cNvSpPr/>
          <p:nvPr/>
        </p:nvSpPr>
        <p:spPr>
          <a:xfrm>
            <a:off x="1060287" y="246415"/>
            <a:ext cx="5262188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三、举一反三取真经</a:t>
            </a:r>
            <a:endParaRPr lang="zh-CN" altLang="en-US" sz="28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Freeform 29"/>
          <p:cNvSpPr/>
          <p:nvPr/>
        </p:nvSpPr>
        <p:spPr bwMode="auto">
          <a:xfrm>
            <a:off x="288468" y="125065"/>
            <a:ext cx="771819" cy="689695"/>
          </a:xfrm>
          <a:custGeom>
            <a:avLst/>
            <a:gdLst>
              <a:gd name="T0" fmla="*/ 803 w 1880"/>
              <a:gd name="T1" fmla="*/ 15 h 1680"/>
              <a:gd name="T2" fmla="*/ 1253 w 1880"/>
              <a:gd name="T3" fmla="*/ 1067 h 1680"/>
              <a:gd name="T4" fmla="*/ 728 w 1880"/>
              <a:gd name="T5" fmla="*/ 540 h 1680"/>
              <a:gd name="T6" fmla="*/ 928 w 1880"/>
              <a:gd name="T7" fmla="*/ 339 h 1680"/>
              <a:gd name="T8" fmla="*/ 803 w 1880"/>
              <a:gd name="T9" fmla="*/ 215 h 1680"/>
              <a:gd name="T10" fmla="*/ 549 w 1880"/>
              <a:gd name="T11" fmla="*/ 267 h 1680"/>
              <a:gd name="T12" fmla="*/ 150 w 1880"/>
              <a:gd name="T13" fmla="*/ 666 h 1680"/>
              <a:gd name="T14" fmla="*/ 376 w 1880"/>
              <a:gd name="T15" fmla="*/ 890 h 1680"/>
              <a:gd name="T16" fmla="*/ 527 w 1880"/>
              <a:gd name="T17" fmla="*/ 741 h 1680"/>
              <a:gd name="T18" fmla="*/ 1052 w 1880"/>
              <a:gd name="T19" fmla="*/ 1266 h 1680"/>
              <a:gd name="T20" fmla="*/ 176 w 1880"/>
              <a:gd name="T21" fmla="*/ 1090 h 1680"/>
              <a:gd name="T22" fmla="*/ 49 w 1880"/>
              <a:gd name="T23" fmla="*/ 1217 h 1680"/>
              <a:gd name="T24" fmla="*/ 159 w 1880"/>
              <a:gd name="T25" fmla="*/ 1357 h 1680"/>
              <a:gd name="T26" fmla="*/ 144 w 1880"/>
              <a:gd name="T27" fmla="*/ 1371 h 1680"/>
              <a:gd name="T28" fmla="*/ 122 w 1880"/>
              <a:gd name="T29" fmla="*/ 1367 h 1680"/>
              <a:gd name="T30" fmla="*/ 0 w 1880"/>
              <a:gd name="T31" fmla="*/ 1494 h 1680"/>
              <a:gd name="T32" fmla="*/ 123 w 1880"/>
              <a:gd name="T33" fmla="*/ 1616 h 1680"/>
              <a:gd name="T34" fmla="*/ 249 w 1880"/>
              <a:gd name="T35" fmla="*/ 1493 h 1680"/>
              <a:gd name="T36" fmla="*/ 245 w 1880"/>
              <a:gd name="T37" fmla="*/ 1470 h 1680"/>
              <a:gd name="T38" fmla="*/ 265 w 1880"/>
              <a:gd name="T39" fmla="*/ 1451 h 1680"/>
              <a:gd name="T40" fmla="*/ 1255 w 1880"/>
              <a:gd name="T41" fmla="*/ 1467 h 1680"/>
              <a:gd name="T42" fmla="*/ 1402 w 1880"/>
              <a:gd name="T43" fmla="*/ 1615 h 1680"/>
              <a:gd name="T44" fmla="*/ 1603 w 1880"/>
              <a:gd name="T45" fmla="*/ 1416 h 1680"/>
              <a:gd name="T46" fmla="*/ 1455 w 1880"/>
              <a:gd name="T47" fmla="*/ 1267 h 1680"/>
              <a:gd name="T48" fmla="*/ 803 w 1880"/>
              <a:gd name="T49" fmla="*/ 15 h 16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880" h="1680">
                <a:moveTo>
                  <a:pt x="803" y="15"/>
                </a:moveTo>
                <a:cubicBezTo>
                  <a:pt x="1217" y="170"/>
                  <a:pt x="1468" y="665"/>
                  <a:pt x="1253" y="1067"/>
                </a:cubicBezTo>
                <a:cubicBezTo>
                  <a:pt x="728" y="540"/>
                  <a:pt x="728" y="540"/>
                  <a:pt x="728" y="540"/>
                </a:cubicBezTo>
                <a:cubicBezTo>
                  <a:pt x="928" y="339"/>
                  <a:pt x="928" y="339"/>
                  <a:pt x="928" y="339"/>
                </a:cubicBezTo>
                <a:cubicBezTo>
                  <a:pt x="803" y="215"/>
                  <a:pt x="803" y="215"/>
                  <a:pt x="803" y="215"/>
                </a:cubicBezTo>
                <a:cubicBezTo>
                  <a:pt x="733" y="282"/>
                  <a:pt x="623" y="297"/>
                  <a:pt x="549" y="267"/>
                </a:cubicBezTo>
                <a:cubicBezTo>
                  <a:pt x="150" y="666"/>
                  <a:pt x="150" y="666"/>
                  <a:pt x="150" y="666"/>
                </a:cubicBezTo>
                <a:cubicBezTo>
                  <a:pt x="376" y="890"/>
                  <a:pt x="376" y="890"/>
                  <a:pt x="376" y="890"/>
                </a:cubicBezTo>
                <a:cubicBezTo>
                  <a:pt x="527" y="741"/>
                  <a:pt x="527" y="741"/>
                  <a:pt x="527" y="741"/>
                </a:cubicBezTo>
                <a:cubicBezTo>
                  <a:pt x="1052" y="1266"/>
                  <a:pt x="1052" y="1266"/>
                  <a:pt x="1052" y="1266"/>
                </a:cubicBezTo>
                <a:cubicBezTo>
                  <a:pt x="795" y="1407"/>
                  <a:pt x="439" y="1363"/>
                  <a:pt x="176" y="1090"/>
                </a:cubicBezTo>
                <a:cubicBezTo>
                  <a:pt x="49" y="1217"/>
                  <a:pt x="49" y="1217"/>
                  <a:pt x="49" y="1217"/>
                </a:cubicBezTo>
                <a:cubicBezTo>
                  <a:pt x="87" y="1270"/>
                  <a:pt x="119" y="1317"/>
                  <a:pt x="159" y="1357"/>
                </a:cubicBezTo>
                <a:cubicBezTo>
                  <a:pt x="155" y="1362"/>
                  <a:pt x="144" y="1371"/>
                  <a:pt x="144" y="1371"/>
                </a:cubicBezTo>
                <a:cubicBezTo>
                  <a:pt x="137" y="1370"/>
                  <a:pt x="129" y="1367"/>
                  <a:pt x="122" y="1367"/>
                </a:cubicBezTo>
                <a:cubicBezTo>
                  <a:pt x="55" y="1367"/>
                  <a:pt x="0" y="1426"/>
                  <a:pt x="0" y="1494"/>
                </a:cubicBezTo>
                <a:cubicBezTo>
                  <a:pt x="0" y="1561"/>
                  <a:pt x="55" y="1616"/>
                  <a:pt x="123" y="1616"/>
                </a:cubicBezTo>
                <a:cubicBezTo>
                  <a:pt x="191" y="1616"/>
                  <a:pt x="249" y="1561"/>
                  <a:pt x="249" y="1493"/>
                </a:cubicBezTo>
                <a:cubicBezTo>
                  <a:pt x="249" y="1485"/>
                  <a:pt x="247" y="1478"/>
                  <a:pt x="245" y="1470"/>
                </a:cubicBezTo>
                <a:cubicBezTo>
                  <a:pt x="265" y="1451"/>
                  <a:pt x="265" y="1451"/>
                  <a:pt x="265" y="1451"/>
                </a:cubicBezTo>
                <a:cubicBezTo>
                  <a:pt x="567" y="1655"/>
                  <a:pt x="898" y="1680"/>
                  <a:pt x="1255" y="1467"/>
                </a:cubicBezTo>
                <a:cubicBezTo>
                  <a:pt x="1402" y="1615"/>
                  <a:pt x="1402" y="1615"/>
                  <a:pt x="1402" y="1615"/>
                </a:cubicBezTo>
                <a:cubicBezTo>
                  <a:pt x="1603" y="1416"/>
                  <a:pt x="1603" y="1416"/>
                  <a:pt x="1603" y="1416"/>
                </a:cubicBezTo>
                <a:cubicBezTo>
                  <a:pt x="1455" y="1267"/>
                  <a:pt x="1455" y="1267"/>
                  <a:pt x="1455" y="1267"/>
                </a:cubicBezTo>
                <a:cubicBezTo>
                  <a:pt x="1880" y="628"/>
                  <a:pt x="1313" y="0"/>
                  <a:pt x="803" y="1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" name="文本框 5"/>
          <p:cNvSpPr txBox="1"/>
          <p:nvPr>
            <p:custDataLst>
              <p:tags r:id="rId2"/>
            </p:custDataLst>
          </p:nvPr>
        </p:nvSpPr>
        <p:spPr>
          <a:xfrm>
            <a:off x="287655" y="921385"/>
            <a:ext cx="1143063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/>
            <a:r>
              <a:rPr lang="en-US" altLang="zh-CN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1.</a:t>
            </a:r>
            <a:r>
              <a:rPr lang="zh-CN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请你运用所学知识，帮助同学们完成上表知识梳理。（</a:t>
            </a:r>
            <a:r>
              <a:rPr lang="en-US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5</a:t>
            </a:r>
            <a:r>
              <a:rPr lang="zh-CN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分）</a:t>
            </a:r>
            <a:endParaRPr lang="zh-CN" altLang="en-US" sz="24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graphicFrame>
        <p:nvGraphicFramePr>
          <p:cNvPr id="7" name="表格 6"/>
          <p:cNvGraphicFramePr/>
          <p:nvPr>
            <p:custDataLst>
              <p:tags r:id="rId3"/>
            </p:custDataLst>
          </p:nvPr>
        </p:nvGraphicFramePr>
        <p:xfrm>
          <a:off x="162560" y="1381760"/>
          <a:ext cx="11680825" cy="5230495"/>
        </p:xfrm>
        <a:graphic>
          <a:graphicData uri="http://schemas.openxmlformats.org/drawingml/2006/table">
            <a:tbl>
              <a:tblPr/>
              <a:tblGrid>
                <a:gridCol w="5515610"/>
                <a:gridCol w="1863725"/>
                <a:gridCol w="4301490"/>
              </a:tblGrid>
              <a:tr h="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000" b="0">
                          <a:latin typeface="楷体" panose="02010609060101010101" charset="-122"/>
                          <a:ea typeface="楷体" panose="02010609060101010101" charset="-122"/>
                        </a:rPr>
                        <a:t>信息材料</a:t>
                      </a:r>
                      <a:endParaRPr lang="en-US" altLang="en-US" sz="2000" b="0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0" marR="0" marT="0" marB="0" vert="horz" anchor="ctr" anchorCtr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400" b="0">
                          <a:latin typeface="楷体" panose="02010609060101010101" charset="-122"/>
                          <a:ea typeface="楷体" panose="02010609060101010101" charset="-122"/>
                        </a:rPr>
                        <a:t>解读关系</a:t>
                      </a:r>
                      <a:endParaRPr lang="en-US" altLang="en-US" sz="2400" b="0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0" marR="0" marT="0" marB="0" vert="horz" anchor="ctr" anchorCtr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400" b="0">
                          <a:latin typeface="楷体" panose="02010609060101010101" charset="-122"/>
                          <a:ea typeface="楷体" panose="02010609060101010101" charset="-122"/>
                        </a:rPr>
                        <a:t>得出结论</a:t>
                      </a:r>
                      <a:endParaRPr lang="en-US" altLang="en-US" sz="2400" b="0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0" marR="0" marT="0" marB="0" vert="horz" anchor="ctr" anchorCtr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777875">
                <a:tc>
                  <a:txBody>
                    <a:bodyPr/>
                    <a:p>
                      <a:pPr indent="0" algn="just">
                        <a:buNone/>
                      </a:pPr>
                      <a:r>
                        <a:rPr lang="en-US" altLang="en-US" sz="2400" b="0">
                          <a:latin typeface="楷体" panose="02010609060101010101" charset="-122"/>
                          <a:ea typeface="楷体" panose="02010609060101010101" charset="-122"/>
                        </a:rPr>
                        <a:t>最高法院院长张军强调，要以高质量党建引领推动人民法院工作高质量发展。</a:t>
                      </a:r>
                      <a:endParaRPr lang="en-US" altLang="en-US" sz="2400" b="0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0" marR="0" marT="0" marB="0" vert="horz" anchor="ctr" anchorCtr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400" b="0">
                          <a:latin typeface="楷体" panose="02010609060101010101" charset="-122"/>
                          <a:ea typeface="楷体" panose="02010609060101010101" charset="-122"/>
                        </a:rPr>
                        <a:t>党与</a:t>
                      </a:r>
                      <a:r>
                        <a:rPr lang="zh-CN" altLang="en-US" sz="2400" b="0">
                          <a:latin typeface="楷体" panose="02010609060101010101" charset="-122"/>
                          <a:ea typeface="楷体" panose="02010609060101010101" charset="-122"/>
                        </a:rPr>
                        <a:t>司法</a:t>
                      </a:r>
                      <a:endParaRPr lang="zh-CN" altLang="en-US" sz="2400" b="0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0" marR="0" marT="0" marB="0" vert="horz" anchor="ctr" anchorCtr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endParaRPr lang="en-US" altLang="en-US" sz="2400" b="0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0" marR="0" marT="0" marB="0" vert="horz" anchor="ctr" anchorCtr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842010">
                <a:tc>
                  <a:txBody>
                    <a:bodyPr/>
                    <a:p>
                      <a:pPr indent="0" algn="just">
                        <a:buNone/>
                      </a:pPr>
                      <a:r>
                        <a:rPr lang="en-US" sz="2400" b="0">
                          <a:latin typeface="楷体" panose="02010609060101010101" charset="-122"/>
                          <a:ea typeface="楷体" panose="02010609060101010101" charset="-122"/>
                        </a:rPr>
                        <a:t>现代化建设任务越是繁重，越要运用法治思维和法治手段巩固党的执政地位，保证国家长治久安。</a:t>
                      </a:r>
                      <a:endParaRPr lang="en-US" altLang="en-US" sz="2400" b="0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0" marR="0" marT="0" marB="0" vert="horz" anchor="ctr" anchorCtr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endParaRPr lang="en-US" altLang="en-US" sz="2400" b="0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0" marR="0" marT="0" marB="0" vert="horz" anchor="ctr" anchorCtr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2400" b="0">
                          <a:latin typeface="楷体" panose="02010609060101010101" charset="-122"/>
                          <a:ea typeface="楷体" panose="02010609060101010101" charset="-122"/>
                        </a:rPr>
                        <a:t>依法治国是党领导人民治理国家的基本方略</a:t>
                      </a:r>
                      <a:endParaRPr lang="en-US" altLang="en-US" sz="2400" b="0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0" marR="0" marT="0" marB="0" vert="horz" anchor="ctr" anchorCtr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1657350">
                <a:tc>
                  <a:txBody>
                    <a:bodyPr/>
                    <a:p>
                      <a:pPr indent="0" algn="just">
                        <a:buNone/>
                      </a:pPr>
                      <a:r>
                        <a:rPr lang="en-US" altLang="en-US" sz="2400" b="0"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习近平总书记为了体察民情，前往各地调查研究，了解民生实事，关心人民生活。</a:t>
                      </a:r>
                      <a:endParaRPr lang="en-US" altLang="en-US" sz="2400" b="0">
                        <a:latin typeface="楷体" panose="02010609060101010101" charset="-122"/>
                        <a:ea typeface="楷体" panose="02010609060101010101" charset="-122"/>
                        <a:cs typeface="楷体" panose="02010609060101010101" charset="-122"/>
                      </a:endParaRPr>
                    </a:p>
                  </a:txBody>
                  <a:tcPr marL="0" marR="0" marT="0" marB="0" vert="horz" anchor="ctr" anchorCtr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400" b="0">
                          <a:latin typeface="楷体" panose="02010609060101010101" charset="-122"/>
                          <a:ea typeface="楷体" panose="02010609060101010101" charset="-122"/>
                        </a:rPr>
                        <a:t>党与民生</a:t>
                      </a:r>
                      <a:endParaRPr lang="en-US" altLang="en-US" sz="2400" b="0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0" marR="0" marT="0" marB="0" vert="horz" anchor="ctr" anchorCtr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endParaRPr lang="zh-CN" altLang="en-US" sz="2400" b="0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0" marR="0" marT="0" marB="0" vert="horz" anchor="ctr" anchorCtr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133223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altLang="en-US" sz="2400" b="0">
                          <a:latin typeface="楷体" panose="02010609060101010101" charset="-122"/>
                          <a:ea typeface="楷体" panose="02010609060101010101" charset="-122"/>
                        </a:rPr>
                        <a:t>中共中央召开党外人士座谈会，征求各民主党派建议，促进科学民主决策。</a:t>
                      </a:r>
                      <a:endParaRPr lang="en-US" altLang="en-US" sz="2400" b="0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0" marR="0" marT="0" marB="0" vert="horz" anchor="ctr" anchorCtr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endParaRPr lang="en-US" altLang="en-US" sz="2400" b="0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0" marR="0" marT="0" marB="0" vert="horz" anchor="ctr" anchorCtr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2400" b="0">
                          <a:latin typeface="楷体" panose="02010609060101010101" charset="-122"/>
                          <a:ea typeface="楷体" panose="02010609060101010101" charset="-122"/>
                        </a:rPr>
                        <a:t>党与各民主党派通力合作，长期共存，互相监督，肝胆相照，荣辱与共。</a:t>
                      </a:r>
                      <a:endParaRPr lang="en-US" altLang="en-US" sz="2400" b="0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0" marR="0" marT="0" marB="0" vert="horz" anchor="ctr" anchorCtr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8" name="文本框 7"/>
          <p:cNvSpPr txBox="1"/>
          <p:nvPr>
            <p:custDataLst>
              <p:tags r:id="rId4"/>
            </p:custDataLst>
          </p:nvPr>
        </p:nvSpPr>
        <p:spPr>
          <a:xfrm>
            <a:off x="8892540" y="1945005"/>
            <a:ext cx="180530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党支持司</a:t>
            </a:r>
            <a:r>
              <a:rPr lang="en-US" sz="2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法</a:t>
            </a:r>
            <a:endParaRPr lang="en-US" altLang="en-US" sz="24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9" name="文本框 8"/>
          <p:cNvSpPr txBox="1"/>
          <p:nvPr>
            <p:custDataLst>
              <p:tags r:id="rId5"/>
            </p:custDataLst>
          </p:nvPr>
        </p:nvSpPr>
        <p:spPr>
          <a:xfrm>
            <a:off x="5919470" y="2829560"/>
            <a:ext cx="144081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党与治国</a:t>
            </a:r>
            <a:endParaRPr lang="en-US" altLang="en-US" sz="24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0" name="文本框 9"/>
          <p:cNvSpPr txBox="1"/>
          <p:nvPr>
            <p:custDataLst>
              <p:tags r:id="rId6"/>
            </p:custDataLst>
          </p:nvPr>
        </p:nvSpPr>
        <p:spPr>
          <a:xfrm>
            <a:off x="7122795" y="3666490"/>
            <a:ext cx="44526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宗旨：全心全意为人民服务</a:t>
            </a:r>
            <a:endParaRPr lang="en-US" altLang="en-US" sz="24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1" name="文本框 10"/>
          <p:cNvSpPr txBox="1"/>
          <p:nvPr>
            <p:custDataLst>
              <p:tags r:id="rId7"/>
            </p:custDataLst>
          </p:nvPr>
        </p:nvSpPr>
        <p:spPr>
          <a:xfrm>
            <a:off x="7122795" y="4013835"/>
            <a:ext cx="459549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发展思想：以人民为中心</a:t>
            </a:r>
            <a:endParaRPr lang="en-US" altLang="en-US" sz="24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4" name="文本框 13"/>
          <p:cNvSpPr txBox="1"/>
          <p:nvPr>
            <p:custDataLst>
              <p:tags r:id="rId8"/>
            </p:custDataLst>
          </p:nvPr>
        </p:nvSpPr>
        <p:spPr>
          <a:xfrm>
            <a:off x="5807710" y="5579110"/>
            <a:ext cx="22809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党与民主党派</a:t>
            </a:r>
            <a:endParaRPr lang="en-US" altLang="en-US" sz="24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2" name="文本框 11"/>
          <p:cNvSpPr txBox="1"/>
          <p:nvPr>
            <p:custDataLst>
              <p:tags r:id="rId9"/>
            </p:custDataLst>
          </p:nvPr>
        </p:nvSpPr>
        <p:spPr>
          <a:xfrm>
            <a:off x="7091680" y="4411980"/>
            <a:ext cx="522795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奋斗目标：人民对美好生活的向往</a:t>
            </a:r>
            <a:endParaRPr lang="zh-CN" altLang="en-US" sz="24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5" name="圆角矩形 14"/>
          <p:cNvSpPr/>
          <p:nvPr>
            <p:custDataLst>
              <p:tags r:id="rId10"/>
            </p:custDataLst>
          </p:nvPr>
        </p:nvSpPr>
        <p:spPr>
          <a:xfrm>
            <a:off x="287655" y="2047875"/>
            <a:ext cx="2439670" cy="468630"/>
          </a:xfrm>
          <a:prstGeom prst="roundRect">
            <a:avLst/>
          </a:prstGeom>
          <a:noFill/>
          <a:ln w="38100">
            <a:solidFill>
              <a:schemeClr val="accent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圆角矩形 15"/>
          <p:cNvSpPr/>
          <p:nvPr>
            <p:custDataLst>
              <p:tags r:id="rId11"/>
            </p:custDataLst>
          </p:nvPr>
        </p:nvSpPr>
        <p:spPr>
          <a:xfrm>
            <a:off x="2960370" y="2710180"/>
            <a:ext cx="2847340" cy="579755"/>
          </a:xfrm>
          <a:prstGeom prst="roundRect">
            <a:avLst/>
          </a:prstGeom>
          <a:noFill/>
          <a:ln w="38100">
            <a:solidFill>
              <a:schemeClr val="accent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圆角矩形 16"/>
          <p:cNvSpPr/>
          <p:nvPr>
            <p:custDataLst>
              <p:tags r:id="rId12"/>
            </p:custDataLst>
          </p:nvPr>
        </p:nvSpPr>
        <p:spPr>
          <a:xfrm>
            <a:off x="162560" y="3182620"/>
            <a:ext cx="2215515" cy="579755"/>
          </a:xfrm>
          <a:prstGeom prst="roundRect">
            <a:avLst/>
          </a:prstGeom>
          <a:noFill/>
          <a:ln w="38100">
            <a:solidFill>
              <a:schemeClr val="accent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圆角矩形 17"/>
          <p:cNvSpPr/>
          <p:nvPr>
            <p:custDataLst>
              <p:tags r:id="rId13"/>
            </p:custDataLst>
          </p:nvPr>
        </p:nvSpPr>
        <p:spPr>
          <a:xfrm>
            <a:off x="2960370" y="4342130"/>
            <a:ext cx="2847340" cy="579755"/>
          </a:xfrm>
          <a:prstGeom prst="roundRect">
            <a:avLst/>
          </a:prstGeom>
          <a:noFill/>
          <a:ln w="38100">
            <a:solidFill>
              <a:schemeClr val="accent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圆角矩形 18"/>
          <p:cNvSpPr/>
          <p:nvPr>
            <p:custDataLst>
              <p:tags r:id="rId14"/>
            </p:custDataLst>
          </p:nvPr>
        </p:nvSpPr>
        <p:spPr>
          <a:xfrm>
            <a:off x="1981835" y="5459730"/>
            <a:ext cx="1221105" cy="579755"/>
          </a:xfrm>
          <a:prstGeom prst="roundRect">
            <a:avLst/>
          </a:prstGeom>
          <a:noFill/>
          <a:ln w="38100">
            <a:solidFill>
              <a:schemeClr val="accent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0" name="圆角矩形 19"/>
          <p:cNvSpPr/>
          <p:nvPr>
            <p:custDataLst>
              <p:tags r:id="rId15"/>
            </p:custDataLst>
          </p:nvPr>
        </p:nvSpPr>
        <p:spPr>
          <a:xfrm>
            <a:off x="0" y="5899785"/>
            <a:ext cx="1788160" cy="579755"/>
          </a:xfrm>
          <a:prstGeom prst="roundRect">
            <a:avLst/>
          </a:prstGeom>
          <a:noFill/>
          <a:ln w="38100">
            <a:solidFill>
              <a:schemeClr val="accent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2" name="文本框 21"/>
          <p:cNvSpPr txBox="1"/>
          <p:nvPr>
            <p:custDataLst>
              <p:tags r:id="rId16"/>
            </p:custDataLst>
          </p:nvPr>
        </p:nvSpPr>
        <p:spPr>
          <a:xfrm>
            <a:off x="5220970" y="4796155"/>
            <a:ext cx="709866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初心使命：为中国人民谋幸福，为中华民族谋复兴</a:t>
            </a:r>
            <a:endParaRPr lang="zh-CN" altLang="en-US" sz="24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airplan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4" grpId="0"/>
      <p:bldP spid="12" grpId="0"/>
      <p:bldP spid="15" grpId="1" bldLvl="0" animBg="1"/>
      <p:bldP spid="16" grpId="1" bldLvl="0" animBg="1"/>
      <p:bldP spid="17" grpId="1" bldLvl="0" animBg="1"/>
      <p:bldP spid="18" grpId="1" bldLvl="0" animBg="1"/>
      <p:bldP spid="19" grpId="1" bldLvl="0" animBg="1"/>
      <p:bldP spid="20" grpId="1" bldLvl="0" animBg="1"/>
      <p:bldP spid="2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5"/>
          <p:cNvSpPr/>
          <p:nvPr>
            <p:custDataLst>
              <p:tags r:id="rId1"/>
            </p:custDataLst>
          </p:nvPr>
        </p:nvSpPr>
        <p:spPr bwMode="auto">
          <a:xfrm>
            <a:off x="7414895" y="1438910"/>
            <a:ext cx="3666490" cy="3979545"/>
          </a:xfrm>
          <a:custGeom>
            <a:avLst/>
            <a:gdLst>
              <a:gd name="T0" fmla="*/ 1837 w 3175"/>
              <a:gd name="T1" fmla="*/ 92 h 3561"/>
              <a:gd name="T2" fmla="*/ 2381 w 3175"/>
              <a:gd name="T3" fmla="*/ 406 h 3561"/>
              <a:gd name="T4" fmla="*/ 2925 w 3175"/>
              <a:gd name="T5" fmla="*/ 720 h 3561"/>
              <a:gd name="T6" fmla="*/ 3175 w 3175"/>
              <a:gd name="T7" fmla="*/ 1153 h 3561"/>
              <a:gd name="T8" fmla="*/ 3175 w 3175"/>
              <a:gd name="T9" fmla="*/ 1781 h 3561"/>
              <a:gd name="T10" fmla="*/ 3175 w 3175"/>
              <a:gd name="T11" fmla="*/ 2408 h 3561"/>
              <a:gd name="T12" fmla="*/ 2925 w 3175"/>
              <a:gd name="T13" fmla="*/ 2841 h 3561"/>
              <a:gd name="T14" fmla="*/ 2381 w 3175"/>
              <a:gd name="T15" fmla="*/ 3155 h 3561"/>
              <a:gd name="T16" fmla="*/ 1837 w 3175"/>
              <a:gd name="T17" fmla="*/ 3469 h 3561"/>
              <a:gd name="T18" fmla="*/ 1338 w 3175"/>
              <a:gd name="T19" fmla="*/ 3469 h 3561"/>
              <a:gd name="T20" fmla="*/ 794 w 3175"/>
              <a:gd name="T21" fmla="*/ 3155 h 3561"/>
              <a:gd name="T22" fmla="*/ 250 w 3175"/>
              <a:gd name="T23" fmla="*/ 2841 h 3561"/>
              <a:gd name="T24" fmla="*/ 0 w 3175"/>
              <a:gd name="T25" fmla="*/ 2408 h 3561"/>
              <a:gd name="T26" fmla="*/ 0 w 3175"/>
              <a:gd name="T27" fmla="*/ 1781 h 3561"/>
              <a:gd name="T28" fmla="*/ 0 w 3175"/>
              <a:gd name="T29" fmla="*/ 1153 h 3561"/>
              <a:gd name="T30" fmla="*/ 250 w 3175"/>
              <a:gd name="T31" fmla="*/ 720 h 3561"/>
              <a:gd name="T32" fmla="*/ 794 w 3175"/>
              <a:gd name="T33" fmla="*/ 406 h 3561"/>
              <a:gd name="T34" fmla="*/ 1338 w 3175"/>
              <a:gd name="T35" fmla="*/ 92 h 3561"/>
              <a:gd name="T36" fmla="*/ 1837 w 3175"/>
              <a:gd name="T37" fmla="*/ 92 h 35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3175" h="3561">
                <a:moveTo>
                  <a:pt x="1837" y="92"/>
                </a:moveTo>
                <a:lnTo>
                  <a:pt x="2381" y="406"/>
                </a:lnTo>
                <a:lnTo>
                  <a:pt x="2925" y="720"/>
                </a:lnTo>
                <a:cubicBezTo>
                  <a:pt x="3084" y="812"/>
                  <a:pt x="3175" y="969"/>
                  <a:pt x="3175" y="1153"/>
                </a:cubicBezTo>
                <a:lnTo>
                  <a:pt x="3175" y="1781"/>
                </a:lnTo>
                <a:lnTo>
                  <a:pt x="3175" y="2408"/>
                </a:lnTo>
                <a:cubicBezTo>
                  <a:pt x="3175" y="2592"/>
                  <a:pt x="3084" y="2750"/>
                  <a:pt x="2925" y="2841"/>
                </a:cubicBezTo>
                <a:lnTo>
                  <a:pt x="2381" y="3155"/>
                </a:lnTo>
                <a:lnTo>
                  <a:pt x="1837" y="3469"/>
                </a:lnTo>
                <a:cubicBezTo>
                  <a:pt x="1678" y="3561"/>
                  <a:pt x="1496" y="3561"/>
                  <a:pt x="1338" y="3469"/>
                </a:cubicBezTo>
                <a:lnTo>
                  <a:pt x="794" y="3155"/>
                </a:lnTo>
                <a:lnTo>
                  <a:pt x="250" y="2841"/>
                </a:lnTo>
                <a:cubicBezTo>
                  <a:pt x="91" y="2750"/>
                  <a:pt x="0" y="2592"/>
                  <a:pt x="0" y="2408"/>
                </a:cubicBezTo>
                <a:lnTo>
                  <a:pt x="0" y="1781"/>
                </a:lnTo>
                <a:lnTo>
                  <a:pt x="0" y="1153"/>
                </a:lnTo>
                <a:cubicBezTo>
                  <a:pt x="0" y="969"/>
                  <a:pt x="91" y="812"/>
                  <a:pt x="250" y="720"/>
                </a:cubicBezTo>
                <a:lnTo>
                  <a:pt x="794" y="406"/>
                </a:lnTo>
                <a:lnTo>
                  <a:pt x="1338" y="92"/>
                </a:lnTo>
                <a:cubicBezTo>
                  <a:pt x="1496" y="0"/>
                  <a:pt x="1678" y="0"/>
                  <a:pt x="1837" y="92"/>
                </a:cubicBezTo>
                <a:close/>
              </a:path>
            </a:pathLst>
          </a:custGeom>
          <a:noFill/>
          <a:ln w="12700">
            <a:solidFill>
              <a:schemeClr val="accent1"/>
            </a:solidFill>
          </a:ln>
        </p:spPr>
        <p:txBody>
          <a:bodyPr vert="horz" wrap="square" lIns="91440" tIns="45720" rIns="91440" bIns="45720" numCol="1" anchor="t" anchorCtr="0" compatLnSpc="1"/>
          <a:p>
            <a:endParaRPr lang="zh-CN" altLang="en-US"/>
          </a:p>
        </p:txBody>
      </p:sp>
      <p:sp>
        <p:nvSpPr>
          <p:cNvPr id="3" name="Freeform 5"/>
          <p:cNvSpPr/>
          <p:nvPr>
            <p:custDataLst>
              <p:tags r:id="rId2"/>
            </p:custDataLst>
          </p:nvPr>
        </p:nvSpPr>
        <p:spPr bwMode="auto">
          <a:xfrm>
            <a:off x="7645400" y="1722755"/>
            <a:ext cx="3075940" cy="3337560"/>
          </a:xfrm>
          <a:custGeom>
            <a:avLst/>
            <a:gdLst>
              <a:gd name="T0" fmla="*/ 1837 w 3175"/>
              <a:gd name="T1" fmla="*/ 92 h 3561"/>
              <a:gd name="T2" fmla="*/ 2381 w 3175"/>
              <a:gd name="T3" fmla="*/ 406 h 3561"/>
              <a:gd name="T4" fmla="*/ 2925 w 3175"/>
              <a:gd name="T5" fmla="*/ 720 h 3561"/>
              <a:gd name="T6" fmla="*/ 3175 w 3175"/>
              <a:gd name="T7" fmla="*/ 1153 h 3561"/>
              <a:gd name="T8" fmla="*/ 3175 w 3175"/>
              <a:gd name="T9" fmla="*/ 1781 h 3561"/>
              <a:gd name="T10" fmla="*/ 3175 w 3175"/>
              <a:gd name="T11" fmla="*/ 2408 h 3561"/>
              <a:gd name="T12" fmla="*/ 2925 w 3175"/>
              <a:gd name="T13" fmla="*/ 2841 h 3561"/>
              <a:gd name="T14" fmla="*/ 2381 w 3175"/>
              <a:gd name="T15" fmla="*/ 3155 h 3561"/>
              <a:gd name="T16" fmla="*/ 1837 w 3175"/>
              <a:gd name="T17" fmla="*/ 3469 h 3561"/>
              <a:gd name="T18" fmla="*/ 1338 w 3175"/>
              <a:gd name="T19" fmla="*/ 3469 h 3561"/>
              <a:gd name="T20" fmla="*/ 794 w 3175"/>
              <a:gd name="T21" fmla="*/ 3155 h 3561"/>
              <a:gd name="T22" fmla="*/ 250 w 3175"/>
              <a:gd name="T23" fmla="*/ 2841 h 3561"/>
              <a:gd name="T24" fmla="*/ 0 w 3175"/>
              <a:gd name="T25" fmla="*/ 2408 h 3561"/>
              <a:gd name="T26" fmla="*/ 0 w 3175"/>
              <a:gd name="T27" fmla="*/ 1781 h 3561"/>
              <a:gd name="T28" fmla="*/ 0 w 3175"/>
              <a:gd name="T29" fmla="*/ 1153 h 3561"/>
              <a:gd name="T30" fmla="*/ 250 w 3175"/>
              <a:gd name="T31" fmla="*/ 720 h 3561"/>
              <a:gd name="T32" fmla="*/ 794 w 3175"/>
              <a:gd name="T33" fmla="*/ 406 h 3561"/>
              <a:gd name="T34" fmla="*/ 1338 w 3175"/>
              <a:gd name="T35" fmla="*/ 92 h 3561"/>
              <a:gd name="T36" fmla="*/ 1837 w 3175"/>
              <a:gd name="T37" fmla="*/ 92 h 35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3175" h="3561">
                <a:moveTo>
                  <a:pt x="1837" y="92"/>
                </a:moveTo>
                <a:lnTo>
                  <a:pt x="2381" y="406"/>
                </a:lnTo>
                <a:lnTo>
                  <a:pt x="2925" y="720"/>
                </a:lnTo>
                <a:cubicBezTo>
                  <a:pt x="3084" y="812"/>
                  <a:pt x="3175" y="969"/>
                  <a:pt x="3175" y="1153"/>
                </a:cubicBezTo>
                <a:lnTo>
                  <a:pt x="3175" y="1781"/>
                </a:lnTo>
                <a:lnTo>
                  <a:pt x="3175" y="2408"/>
                </a:lnTo>
                <a:cubicBezTo>
                  <a:pt x="3175" y="2592"/>
                  <a:pt x="3084" y="2750"/>
                  <a:pt x="2925" y="2841"/>
                </a:cubicBezTo>
                <a:lnTo>
                  <a:pt x="2381" y="3155"/>
                </a:lnTo>
                <a:lnTo>
                  <a:pt x="1837" y="3469"/>
                </a:lnTo>
                <a:cubicBezTo>
                  <a:pt x="1678" y="3561"/>
                  <a:pt x="1496" y="3561"/>
                  <a:pt x="1338" y="3469"/>
                </a:cubicBezTo>
                <a:lnTo>
                  <a:pt x="794" y="3155"/>
                </a:lnTo>
                <a:lnTo>
                  <a:pt x="250" y="2841"/>
                </a:lnTo>
                <a:cubicBezTo>
                  <a:pt x="91" y="2750"/>
                  <a:pt x="0" y="2592"/>
                  <a:pt x="0" y="2408"/>
                </a:cubicBezTo>
                <a:lnTo>
                  <a:pt x="0" y="1781"/>
                </a:lnTo>
                <a:lnTo>
                  <a:pt x="0" y="1153"/>
                </a:lnTo>
                <a:cubicBezTo>
                  <a:pt x="0" y="969"/>
                  <a:pt x="91" y="812"/>
                  <a:pt x="250" y="720"/>
                </a:cubicBezTo>
                <a:lnTo>
                  <a:pt x="794" y="406"/>
                </a:lnTo>
                <a:lnTo>
                  <a:pt x="1338" y="92"/>
                </a:lnTo>
                <a:cubicBezTo>
                  <a:pt x="1496" y="0"/>
                  <a:pt x="1678" y="0"/>
                  <a:pt x="1837" y="92"/>
                </a:cubicBezTo>
                <a:close/>
              </a:path>
            </a:pathLst>
          </a:custGeom>
          <a:solidFill>
            <a:schemeClr val="accent3"/>
          </a:solidFill>
          <a:ln w="28575">
            <a:gradFill>
              <a:gsLst>
                <a:gs pos="50000">
                  <a:srgbClr val="FFFF00"/>
                </a:gs>
                <a:gs pos="0">
                  <a:srgbClr val="FFA000"/>
                </a:gs>
                <a:gs pos="100000">
                  <a:srgbClr val="FFA000"/>
                </a:gs>
              </a:gsLst>
              <a:lin ang="1800000" scaled="0"/>
            </a:gradFill>
          </a:ln>
          <a:effectLst>
            <a:outerShdw blurRad="203200" dist="1016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0" name="矩形 9"/>
          <p:cNvSpPr/>
          <p:nvPr>
            <p:custDataLst>
              <p:tags r:id="rId3"/>
            </p:custDataLst>
          </p:nvPr>
        </p:nvSpPr>
        <p:spPr>
          <a:xfrm>
            <a:off x="140" y="378209"/>
            <a:ext cx="5320146" cy="786735"/>
          </a:xfrm>
          <a:prstGeom prst="rect">
            <a:avLst/>
          </a:prstGeom>
          <a:ln>
            <a:noFill/>
          </a:ln>
          <a:effectLst>
            <a:outerShdw blurRad="127000" dist="508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>
            <p:custDataLst>
              <p:tags r:id="rId4"/>
            </p:custDataLst>
          </p:nvPr>
        </p:nvSpPr>
        <p:spPr>
          <a:xfrm>
            <a:off x="609600" y="1803400"/>
            <a:ext cx="6896735" cy="353822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2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1.</a:t>
            </a:r>
            <a:r>
              <a:rPr lang="zh-CN" altLang="en-US" sz="32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明确题型</a:t>
            </a:r>
            <a:r>
              <a:rPr lang="en-US" altLang="zh-CN" sz="32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——</a:t>
            </a:r>
            <a:r>
              <a:rPr lang="zh-CN" altLang="en-US" sz="32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表格范例题</a:t>
            </a:r>
            <a:endParaRPr lang="zh-CN" altLang="en-US" sz="32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明确范例</a:t>
            </a:r>
            <a:r>
              <a:rPr lang="en-US" altLang="zh-CN" sz="32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what/why/how</a:t>
            </a:r>
            <a:r>
              <a:rPr lang="zh-CN" altLang="en-US" sz="32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</a:t>
            </a:r>
            <a:endParaRPr lang="en-US" altLang="zh-CN" sz="32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锁定关键信息，提炼知识点；</a:t>
            </a:r>
            <a:endParaRPr lang="zh-CN" altLang="en-US" sz="32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zh-CN" altLang="en-US" sz="32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2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2.</a:t>
            </a:r>
            <a:r>
              <a:rPr lang="zh-CN" altLang="en-US" sz="32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对于核心关键知识（党与人民），</a:t>
            </a:r>
            <a:r>
              <a:rPr lang="zh-CN" altLang="en-US" sz="32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注重知识点的积累和梳理，平时要写完整详细，考试要精准简练</a:t>
            </a:r>
            <a:endParaRPr lang="zh-CN" altLang="en-US" sz="32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>
            <p:custDataLst>
              <p:tags r:id="rId5"/>
            </p:custDataLst>
          </p:nvPr>
        </p:nvSpPr>
        <p:spPr>
          <a:xfrm>
            <a:off x="1196815" y="449423"/>
            <a:ext cx="2926080" cy="645160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zh-CN" altLang="en-US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答题技巧小结</a:t>
            </a:r>
            <a:endParaRPr lang="zh-CN" altLang="en-US" sz="3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8101980" y="2551954"/>
            <a:ext cx="2162966" cy="175323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 algn="ctr"/>
            <a:r>
              <a:rPr lang="zh-CN" altLang="en-US" sz="3600" b="1" dirty="0">
                <a:gradFill>
                  <a:gsLst>
                    <a:gs pos="0">
                      <a:srgbClr val="FFC000"/>
                    </a:gs>
                    <a:gs pos="33000">
                      <a:srgbClr val="FFFF99"/>
                    </a:gs>
                    <a:gs pos="66000">
                      <a:srgbClr val="F2B800"/>
                    </a:gs>
                    <a:gs pos="100000">
                      <a:srgbClr val="FFFF00"/>
                    </a:gs>
                  </a:gsLst>
                  <a:lin ang="5400000" scaled="0"/>
                </a:gradFill>
                <a:effectLst>
                  <a:outerShdw blurRad="152400" dist="152400" dir="2700000" algn="tl" rotWithShape="0">
                    <a:prstClr val="black">
                      <a:alpha val="6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解题</a:t>
            </a:r>
            <a:endParaRPr lang="zh-CN" altLang="en-US" sz="3600" b="1" dirty="0">
              <a:gradFill>
                <a:gsLst>
                  <a:gs pos="0">
                    <a:srgbClr val="FFC000"/>
                  </a:gs>
                  <a:gs pos="33000">
                    <a:srgbClr val="FFFF99"/>
                  </a:gs>
                  <a:gs pos="66000">
                    <a:srgbClr val="F2B800"/>
                  </a:gs>
                  <a:gs pos="100000">
                    <a:srgbClr val="FFFF00"/>
                  </a:gs>
                </a:gsLst>
                <a:lin ang="5400000" scaled="0"/>
              </a:gradFill>
              <a:effectLst>
                <a:outerShdw blurRad="152400" dist="152400" dir="2700000" algn="tl" rotWithShape="0">
                  <a:prstClr val="black">
                    <a:alpha val="6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3600" b="1" dirty="0">
                <a:gradFill>
                  <a:gsLst>
                    <a:gs pos="0">
                      <a:srgbClr val="FFC000"/>
                    </a:gs>
                    <a:gs pos="33000">
                      <a:srgbClr val="FFFF99"/>
                    </a:gs>
                    <a:gs pos="66000">
                      <a:srgbClr val="F2B800"/>
                    </a:gs>
                    <a:gs pos="100000">
                      <a:srgbClr val="FFFF00"/>
                    </a:gs>
                  </a:gsLst>
                  <a:lin ang="5400000" scaled="0"/>
                </a:gradFill>
                <a:effectLst>
                  <a:outerShdw blurRad="152400" dist="152400" dir="2700000" algn="tl" rotWithShape="0">
                    <a:prstClr val="black">
                      <a:alpha val="6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锦囊</a:t>
            </a:r>
            <a:endParaRPr lang="zh-CN" altLang="en-US" sz="3600" b="1" dirty="0">
              <a:gradFill>
                <a:gsLst>
                  <a:gs pos="0">
                    <a:srgbClr val="FFC000"/>
                  </a:gs>
                  <a:gs pos="33000">
                    <a:srgbClr val="FFFF99"/>
                  </a:gs>
                  <a:gs pos="66000">
                    <a:srgbClr val="F2B800"/>
                  </a:gs>
                  <a:gs pos="100000">
                    <a:srgbClr val="FFFF00"/>
                  </a:gs>
                </a:gsLst>
                <a:lin ang="5400000" scaled="0"/>
              </a:gradFill>
              <a:effectLst>
                <a:outerShdw blurRad="152400" dist="152400" dir="2700000" algn="tl" rotWithShape="0">
                  <a:prstClr val="black">
                    <a:alpha val="6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3600" b="1" dirty="0">
                <a:gradFill>
                  <a:gsLst>
                    <a:gs pos="0">
                      <a:srgbClr val="FFC000"/>
                    </a:gs>
                    <a:gs pos="33000">
                      <a:srgbClr val="FFFF99"/>
                    </a:gs>
                    <a:gs pos="66000">
                      <a:srgbClr val="F2B800"/>
                    </a:gs>
                    <a:gs pos="100000">
                      <a:srgbClr val="FFFF00"/>
                    </a:gs>
                  </a:gsLst>
                  <a:lin ang="5400000" scaled="0"/>
                </a:gradFill>
                <a:effectLst>
                  <a:outerShdw blurRad="152400" dist="152400" dir="2700000" algn="tl" rotWithShape="0">
                    <a:prstClr val="black">
                      <a:alpha val="6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妙计</a:t>
            </a:r>
            <a:endParaRPr lang="zh-CN" altLang="en-US" sz="3600" b="1" dirty="0">
              <a:gradFill>
                <a:gsLst>
                  <a:gs pos="0">
                    <a:srgbClr val="FFC000"/>
                  </a:gs>
                  <a:gs pos="33000">
                    <a:srgbClr val="FFFF99"/>
                  </a:gs>
                  <a:gs pos="66000">
                    <a:srgbClr val="F2B800"/>
                  </a:gs>
                  <a:gs pos="100000">
                    <a:srgbClr val="FFFF00"/>
                  </a:gs>
                </a:gsLst>
                <a:lin ang="5400000" scaled="0"/>
              </a:gradFill>
              <a:effectLst>
                <a:outerShdw blurRad="152400" dist="152400" dir="2700000" algn="tl" rotWithShape="0">
                  <a:prstClr val="black">
                    <a:alpha val="6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6" presetClass="emph" presetSubtype="0" decel="10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11" dur="250" fill="hold"/>
                                        <p:tgtEl>
                                          <p:spTgt spid="10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2" presetID="6" presetClass="emph" presetSubtype="0" decel="100000" fill="hold" grpId="2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13" dur="250" fill="hold"/>
                                        <p:tgtEl>
                                          <p:spTgt spid="10"/>
                                        </p:tgtEl>
                                      </p:cBhvr>
                                      <p:by x="83000" y="83000"/>
                                    </p:animScale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6" presetClass="emph" presetSubtype="0" decel="10000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animScale>
                                      <p:cBhvr>
                                        <p:cTn id="20" dur="250" fill="hold"/>
                                        <p:tgtEl>
                                          <p:spTgt spid="12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6" presetClass="emph" presetSubtype="0" decel="100000" fill="hold" grpId="2" nodeType="withEffect">
                                  <p:stCondLst>
                                    <p:cond delay="800"/>
                                  </p:stCondLst>
                                  <p:childTnLst>
                                    <p:animScale>
                                      <p:cBhvr>
                                        <p:cTn id="22" dur="250" fill="hold"/>
                                        <p:tgtEl>
                                          <p:spTgt spid="12"/>
                                        </p:tgtEl>
                                      </p:cBhvr>
                                      <p:by x="83000" y="83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6" presetClass="emph" presetSubtype="0" decel="10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30" dur="250" fill="hold"/>
                                        <p:tgtEl>
                                          <p:spTgt spid="2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31" presetID="6" presetClass="emph" presetSubtype="0" decel="100000" fill="hold" grpId="2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32" dur="250" fill="hold"/>
                                        <p:tgtEl>
                                          <p:spTgt spid="2"/>
                                        </p:tgtEl>
                                      </p:cBhvr>
                                      <p:by x="83000" y="83000"/>
                                    </p:animScale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6" presetClass="emph" presetSubtype="0" decel="10000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animScale>
                                      <p:cBhvr>
                                        <p:cTn id="39" dur="250" fill="hold"/>
                                        <p:tgtEl>
                                          <p:spTgt spid="3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6" presetClass="emph" presetSubtype="0" decel="100000" fill="hold" grpId="2" nodeType="withEffect">
                                  <p:stCondLst>
                                    <p:cond delay="800"/>
                                  </p:stCondLst>
                                  <p:childTnLst>
                                    <p:animScale>
                                      <p:cBhvr>
                                        <p:cTn id="41" dur="250" fill="hold"/>
                                        <p:tgtEl>
                                          <p:spTgt spid="3"/>
                                        </p:tgtEl>
                                      </p:cBhvr>
                                      <p:by x="83000" y="83000"/>
                                    </p:animScale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6" presetClass="emph" presetSubtype="0" decel="10000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Scale>
                                      <p:cBhvr>
                                        <p:cTn id="48" dur="250" fill="hold"/>
                                        <p:tgtEl>
                                          <p:spTgt spid="9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49" presetID="6" presetClass="emph" presetSubtype="0" decel="10000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50" dur="250" fill="hold"/>
                                        <p:tgtEl>
                                          <p:spTgt spid="9"/>
                                        </p:tgtEl>
                                      </p:cBhvr>
                                      <p:by x="83000" y="83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5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0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5" dur="5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0" dur="500"/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0" grpId="1" bldLvl="0" animBg="1"/>
      <p:bldP spid="10" grpId="2" bldLvl="0" animBg="1"/>
      <p:bldP spid="12" grpId="0"/>
      <p:bldP spid="12" grpId="1"/>
      <p:bldP spid="12" grpId="2"/>
      <p:bldP spid="2" grpId="0" bldLvl="0" animBg="1"/>
      <p:bldP spid="2" grpId="1" bldLvl="0" animBg="1"/>
      <p:bldP spid="2" grpId="2" bldLvl="0" animBg="1"/>
      <p:bldP spid="3" grpId="0" bldLvl="0" animBg="1"/>
      <p:bldP spid="3" grpId="1" bldLvl="0" animBg="1"/>
      <p:bldP spid="3" grpId="2" bldLvl="0" animBg="1"/>
      <p:bldP spid="9" grpId="0" bldLvl="0" animBg="1"/>
      <p:bldP spid="9" grpId="1" bldLvl="0" animBg="1"/>
      <p:bldP spid="9" grpId="2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>
            <p:custDataLst>
              <p:tags r:id="rId1"/>
            </p:custDataLst>
          </p:nvPr>
        </p:nvSpPr>
        <p:spPr>
          <a:xfrm>
            <a:off x="219710" y="476250"/>
            <a:ext cx="11972290" cy="22453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altLang="zh-CN" sz="2800" b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2.</a:t>
            </a:r>
            <a:r>
              <a:rPr lang="zh-CN" sz="2800" b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张太雷，常州人，中国共产党早期的重要领导人之一、中国共产主义青年团创始人之一。他坚信“只有走十月革命的路，才能救中国”。他领导广州起义，牺牲在前线，用生命践行了“为天下人谋永久幸福”的誓言。</a:t>
            </a:r>
            <a:endParaRPr lang="zh-CN" sz="2800" b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/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【中考真题】</a:t>
            </a:r>
            <a:r>
              <a:rPr sz="28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结合材料，分析张太雷的奋斗历程是如何体现伟大建党精神</a:t>
            </a:r>
            <a:r>
              <a:rPr lang="zh-CN" sz="28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（</a:t>
            </a:r>
            <a:r>
              <a:rPr lang="en-US" altLang="zh-CN" sz="28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4</a:t>
            </a: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分）</a:t>
            </a:r>
            <a:endParaRPr lang="zh-CN" altLang="en-US" sz="28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556000" y="7002780"/>
            <a:ext cx="5080000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0"/>
            <a:endParaRPr lang="zh-CN" b="0">
              <a:solidFill>
                <a:srgbClr val="333333"/>
              </a:solidFill>
              <a:latin typeface="Segoe UI" panose="020B0502040204020203" charset="0"/>
              <a:ea typeface="宋体" panose="02010600030101010101" pitchFamily="2" charset="-122"/>
            </a:endParaRPr>
          </a:p>
          <a:p>
            <a:endParaRPr lang="zh-CN" altLang="en-US" b="1"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11" name="文本框 10"/>
          <p:cNvSpPr txBox="1"/>
          <p:nvPr>
            <p:custDataLst>
              <p:tags r:id="rId2"/>
            </p:custDataLst>
          </p:nvPr>
        </p:nvSpPr>
        <p:spPr>
          <a:xfrm>
            <a:off x="136525" y="3400425"/>
            <a:ext cx="12148820" cy="20612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sz="32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①他坚信“走十月革命的路救中国”体现</a:t>
            </a:r>
            <a:r>
              <a:rPr lang="en-US" altLang="zh-CN" sz="3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“</a:t>
            </a:r>
            <a:r>
              <a:rPr lang="zh-CN" altLang="en-US" sz="3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坚持真理、坚守理想</a:t>
            </a:r>
            <a:r>
              <a:rPr lang="en-US" altLang="zh-CN" sz="3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”</a:t>
            </a:r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；</a:t>
            </a:r>
            <a:endParaRPr lang="zh-CN" altLang="en-US" sz="32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②</a:t>
            </a:r>
            <a:r>
              <a:rPr lang="zh-CN" sz="32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他领导广州起义，牺牲在前线，体现</a:t>
            </a:r>
            <a:r>
              <a:rPr lang="en-US" altLang="zh-CN" sz="3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“</a:t>
            </a:r>
            <a:r>
              <a:rPr lang="zh-CN" altLang="en-US" sz="3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不怕牺牲、英勇斗争</a:t>
            </a:r>
            <a:r>
              <a:rPr lang="en-US" altLang="zh-CN" sz="3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”</a:t>
            </a:r>
            <a:r>
              <a:rPr lang="zh-CN" altLang="en-US"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；</a:t>
            </a:r>
            <a:endParaRPr lang="en-US" altLang="zh-CN" sz="32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③</a:t>
            </a:r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他践行</a:t>
            </a:r>
            <a:r>
              <a:rPr lang="zh-CN" sz="32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“为天下人谋永久幸福”，体现</a:t>
            </a:r>
            <a:r>
              <a:rPr lang="en-US" altLang="zh-CN" sz="3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“</a:t>
            </a:r>
            <a:r>
              <a:rPr lang="zh-CN" altLang="en-US" sz="3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践行初心、担当使命</a:t>
            </a:r>
            <a:r>
              <a:rPr lang="en-US" altLang="zh-CN" sz="3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”</a:t>
            </a:r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；</a:t>
            </a:r>
            <a:endParaRPr lang="zh-CN" altLang="en-US" sz="32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④他革命的一生体现</a:t>
            </a:r>
            <a:r>
              <a:rPr lang="en-US" altLang="zh-CN" sz="3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“</a:t>
            </a:r>
            <a:r>
              <a:rPr lang="zh-CN" altLang="en-US" sz="3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对党忠诚、不负人民</a:t>
            </a:r>
            <a:r>
              <a:rPr lang="en-US" altLang="zh-CN" sz="3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”</a:t>
            </a:r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。</a:t>
            </a:r>
            <a:endParaRPr lang="zh-CN" altLang="en-US" sz="32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12" name="文本框 11"/>
          <p:cNvSpPr txBox="1"/>
          <p:nvPr>
            <p:custDataLst>
              <p:tags r:id="rId3"/>
            </p:custDataLst>
          </p:nvPr>
        </p:nvSpPr>
        <p:spPr>
          <a:xfrm>
            <a:off x="5848985" y="2325370"/>
            <a:ext cx="609600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材料分析题</a:t>
            </a:r>
            <a:r>
              <a:rPr lang="en-US" altLang="zh-CN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      </a:t>
            </a:r>
            <a:r>
              <a:rPr lang="zh-CN" altLang="en-US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建党精神的内涵</a:t>
            </a:r>
            <a:endParaRPr lang="en-US" altLang="zh-CN" sz="28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r>
              <a:rPr lang="zh-CN" altLang="en-US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材料体现知识点</a:t>
            </a:r>
            <a:r>
              <a:rPr lang="en-US" altLang="zh-CN" sz="2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       </a:t>
            </a:r>
            <a:endParaRPr lang="en-US" altLang="zh-CN" sz="24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3" name="圆角矩形 12"/>
          <p:cNvSpPr/>
          <p:nvPr>
            <p:custDataLst>
              <p:tags r:id="rId4"/>
            </p:custDataLst>
          </p:nvPr>
        </p:nvSpPr>
        <p:spPr>
          <a:xfrm>
            <a:off x="2522220" y="1789430"/>
            <a:ext cx="1826260" cy="476885"/>
          </a:xfrm>
          <a:prstGeom prst="roundRect">
            <a:avLst/>
          </a:prstGeom>
          <a:noFill/>
          <a:ln w="38100">
            <a:solidFill>
              <a:schemeClr val="accent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圆角矩形 13"/>
          <p:cNvSpPr/>
          <p:nvPr>
            <p:custDataLst>
              <p:tags r:id="rId5"/>
            </p:custDataLst>
          </p:nvPr>
        </p:nvSpPr>
        <p:spPr>
          <a:xfrm>
            <a:off x="6656070" y="1789430"/>
            <a:ext cx="3144520" cy="476885"/>
          </a:xfrm>
          <a:prstGeom prst="roundRect">
            <a:avLst/>
          </a:prstGeom>
          <a:noFill/>
          <a:ln w="38100">
            <a:solidFill>
              <a:schemeClr val="accent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圆角矩形 14"/>
          <p:cNvSpPr/>
          <p:nvPr>
            <p:custDataLst>
              <p:tags r:id="rId6"/>
            </p:custDataLst>
          </p:nvPr>
        </p:nvSpPr>
        <p:spPr>
          <a:xfrm>
            <a:off x="10292715" y="1753870"/>
            <a:ext cx="1461135" cy="476885"/>
          </a:xfrm>
          <a:prstGeom prst="roundRect">
            <a:avLst/>
          </a:prstGeom>
          <a:noFill/>
          <a:ln w="38100">
            <a:solidFill>
              <a:schemeClr val="accent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" name="圆角矩形 1"/>
          <p:cNvSpPr/>
          <p:nvPr>
            <p:custDataLst>
              <p:tags r:id="rId7"/>
            </p:custDataLst>
          </p:nvPr>
        </p:nvSpPr>
        <p:spPr>
          <a:xfrm>
            <a:off x="219710" y="2244725"/>
            <a:ext cx="1461135" cy="476885"/>
          </a:xfrm>
          <a:prstGeom prst="roundRect">
            <a:avLst/>
          </a:prstGeom>
          <a:noFill/>
          <a:ln w="38100">
            <a:solidFill>
              <a:schemeClr val="accent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airplan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 bldLvl="0" animBg="1"/>
      <p:bldP spid="14" grpId="0" bldLvl="0" animBg="1"/>
      <p:bldP spid="15" grpId="0" bldLvl="0" animBg="1"/>
      <p:bldP spid="2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88923" y="246423"/>
            <a:ext cx="4103077" cy="675011"/>
          </a:xfrm>
          <a:prstGeom prst="rect">
            <a:avLst/>
          </a:prstGeom>
        </p:spPr>
      </p:pic>
      <p:cxnSp>
        <p:nvCxnSpPr>
          <p:cNvPr id="3" name="直接连接符 2"/>
          <p:cNvCxnSpPr/>
          <p:nvPr/>
        </p:nvCxnSpPr>
        <p:spPr>
          <a:xfrm>
            <a:off x="0" y="921434"/>
            <a:ext cx="12192000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矩形 3"/>
          <p:cNvSpPr/>
          <p:nvPr/>
        </p:nvSpPr>
        <p:spPr>
          <a:xfrm>
            <a:off x="1060287" y="231175"/>
            <a:ext cx="5262188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问答题技巧</a:t>
            </a:r>
            <a:r>
              <a:rPr lang="zh-CN" altLang="en-US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小结</a:t>
            </a:r>
            <a:endParaRPr lang="zh-CN" altLang="en-US" sz="32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Freeform 29"/>
          <p:cNvSpPr/>
          <p:nvPr/>
        </p:nvSpPr>
        <p:spPr bwMode="auto">
          <a:xfrm>
            <a:off x="288468" y="125065"/>
            <a:ext cx="771819" cy="689695"/>
          </a:xfrm>
          <a:custGeom>
            <a:avLst/>
            <a:gdLst>
              <a:gd name="T0" fmla="*/ 803 w 1880"/>
              <a:gd name="T1" fmla="*/ 15 h 1680"/>
              <a:gd name="T2" fmla="*/ 1253 w 1880"/>
              <a:gd name="T3" fmla="*/ 1067 h 1680"/>
              <a:gd name="T4" fmla="*/ 728 w 1880"/>
              <a:gd name="T5" fmla="*/ 540 h 1680"/>
              <a:gd name="T6" fmla="*/ 928 w 1880"/>
              <a:gd name="T7" fmla="*/ 339 h 1680"/>
              <a:gd name="T8" fmla="*/ 803 w 1880"/>
              <a:gd name="T9" fmla="*/ 215 h 1680"/>
              <a:gd name="T10" fmla="*/ 549 w 1880"/>
              <a:gd name="T11" fmla="*/ 267 h 1680"/>
              <a:gd name="T12" fmla="*/ 150 w 1880"/>
              <a:gd name="T13" fmla="*/ 666 h 1680"/>
              <a:gd name="T14" fmla="*/ 376 w 1880"/>
              <a:gd name="T15" fmla="*/ 890 h 1680"/>
              <a:gd name="T16" fmla="*/ 527 w 1880"/>
              <a:gd name="T17" fmla="*/ 741 h 1680"/>
              <a:gd name="T18" fmla="*/ 1052 w 1880"/>
              <a:gd name="T19" fmla="*/ 1266 h 1680"/>
              <a:gd name="T20" fmla="*/ 176 w 1880"/>
              <a:gd name="T21" fmla="*/ 1090 h 1680"/>
              <a:gd name="T22" fmla="*/ 49 w 1880"/>
              <a:gd name="T23" fmla="*/ 1217 h 1680"/>
              <a:gd name="T24" fmla="*/ 159 w 1880"/>
              <a:gd name="T25" fmla="*/ 1357 h 1680"/>
              <a:gd name="T26" fmla="*/ 144 w 1880"/>
              <a:gd name="T27" fmla="*/ 1371 h 1680"/>
              <a:gd name="T28" fmla="*/ 122 w 1880"/>
              <a:gd name="T29" fmla="*/ 1367 h 1680"/>
              <a:gd name="T30" fmla="*/ 0 w 1880"/>
              <a:gd name="T31" fmla="*/ 1494 h 1680"/>
              <a:gd name="T32" fmla="*/ 123 w 1880"/>
              <a:gd name="T33" fmla="*/ 1616 h 1680"/>
              <a:gd name="T34" fmla="*/ 249 w 1880"/>
              <a:gd name="T35" fmla="*/ 1493 h 1680"/>
              <a:gd name="T36" fmla="*/ 245 w 1880"/>
              <a:gd name="T37" fmla="*/ 1470 h 1680"/>
              <a:gd name="T38" fmla="*/ 265 w 1880"/>
              <a:gd name="T39" fmla="*/ 1451 h 1680"/>
              <a:gd name="T40" fmla="*/ 1255 w 1880"/>
              <a:gd name="T41" fmla="*/ 1467 h 1680"/>
              <a:gd name="T42" fmla="*/ 1402 w 1880"/>
              <a:gd name="T43" fmla="*/ 1615 h 1680"/>
              <a:gd name="T44" fmla="*/ 1603 w 1880"/>
              <a:gd name="T45" fmla="*/ 1416 h 1680"/>
              <a:gd name="T46" fmla="*/ 1455 w 1880"/>
              <a:gd name="T47" fmla="*/ 1267 h 1680"/>
              <a:gd name="T48" fmla="*/ 803 w 1880"/>
              <a:gd name="T49" fmla="*/ 15 h 16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880" h="1680">
                <a:moveTo>
                  <a:pt x="803" y="15"/>
                </a:moveTo>
                <a:cubicBezTo>
                  <a:pt x="1217" y="170"/>
                  <a:pt x="1468" y="665"/>
                  <a:pt x="1253" y="1067"/>
                </a:cubicBezTo>
                <a:cubicBezTo>
                  <a:pt x="728" y="540"/>
                  <a:pt x="728" y="540"/>
                  <a:pt x="728" y="540"/>
                </a:cubicBezTo>
                <a:cubicBezTo>
                  <a:pt x="928" y="339"/>
                  <a:pt x="928" y="339"/>
                  <a:pt x="928" y="339"/>
                </a:cubicBezTo>
                <a:cubicBezTo>
                  <a:pt x="803" y="215"/>
                  <a:pt x="803" y="215"/>
                  <a:pt x="803" y="215"/>
                </a:cubicBezTo>
                <a:cubicBezTo>
                  <a:pt x="733" y="282"/>
                  <a:pt x="623" y="297"/>
                  <a:pt x="549" y="267"/>
                </a:cubicBezTo>
                <a:cubicBezTo>
                  <a:pt x="150" y="666"/>
                  <a:pt x="150" y="666"/>
                  <a:pt x="150" y="666"/>
                </a:cubicBezTo>
                <a:cubicBezTo>
                  <a:pt x="376" y="890"/>
                  <a:pt x="376" y="890"/>
                  <a:pt x="376" y="890"/>
                </a:cubicBezTo>
                <a:cubicBezTo>
                  <a:pt x="527" y="741"/>
                  <a:pt x="527" y="741"/>
                  <a:pt x="527" y="741"/>
                </a:cubicBezTo>
                <a:cubicBezTo>
                  <a:pt x="1052" y="1266"/>
                  <a:pt x="1052" y="1266"/>
                  <a:pt x="1052" y="1266"/>
                </a:cubicBezTo>
                <a:cubicBezTo>
                  <a:pt x="795" y="1407"/>
                  <a:pt x="439" y="1363"/>
                  <a:pt x="176" y="1090"/>
                </a:cubicBezTo>
                <a:cubicBezTo>
                  <a:pt x="49" y="1217"/>
                  <a:pt x="49" y="1217"/>
                  <a:pt x="49" y="1217"/>
                </a:cubicBezTo>
                <a:cubicBezTo>
                  <a:pt x="87" y="1270"/>
                  <a:pt x="119" y="1317"/>
                  <a:pt x="159" y="1357"/>
                </a:cubicBezTo>
                <a:cubicBezTo>
                  <a:pt x="155" y="1362"/>
                  <a:pt x="144" y="1371"/>
                  <a:pt x="144" y="1371"/>
                </a:cubicBezTo>
                <a:cubicBezTo>
                  <a:pt x="137" y="1370"/>
                  <a:pt x="129" y="1367"/>
                  <a:pt x="122" y="1367"/>
                </a:cubicBezTo>
                <a:cubicBezTo>
                  <a:pt x="55" y="1367"/>
                  <a:pt x="0" y="1426"/>
                  <a:pt x="0" y="1494"/>
                </a:cubicBezTo>
                <a:cubicBezTo>
                  <a:pt x="0" y="1561"/>
                  <a:pt x="55" y="1616"/>
                  <a:pt x="123" y="1616"/>
                </a:cubicBezTo>
                <a:cubicBezTo>
                  <a:pt x="191" y="1616"/>
                  <a:pt x="249" y="1561"/>
                  <a:pt x="249" y="1493"/>
                </a:cubicBezTo>
                <a:cubicBezTo>
                  <a:pt x="249" y="1485"/>
                  <a:pt x="247" y="1478"/>
                  <a:pt x="245" y="1470"/>
                </a:cubicBezTo>
                <a:cubicBezTo>
                  <a:pt x="265" y="1451"/>
                  <a:pt x="265" y="1451"/>
                  <a:pt x="265" y="1451"/>
                </a:cubicBezTo>
                <a:cubicBezTo>
                  <a:pt x="567" y="1655"/>
                  <a:pt x="898" y="1680"/>
                  <a:pt x="1255" y="1467"/>
                </a:cubicBezTo>
                <a:cubicBezTo>
                  <a:pt x="1402" y="1615"/>
                  <a:pt x="1402" y="1615"/>
                  <a:pt x="1402" y="1615"/>
                </a:cubicBezTo>
                <a:cubicBezTo>
                  <a:pt x="1603" y="1416"/>
                  <a:pt x="1603" y="1416"/>
                  <a:pt x="1603" y="1416"/>
                </a:cubicBezTo>
                <a:cubicBezTo>
                  <a:pt x="1455" y="1267"/>
                  <a:pt x="1455" y="1267"/>
                  <a:pt x="1455" y="1267"/>
                </a:cubicBezTo>
                <a:cubicBezTo>
                  <a:pt x="1880" y="628"/>
                  <a:pt x="1313" y="0"/>
                  <a:pt x="803" y="1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1137575" y="2423041"/>
            <a:ext cx="2601840" cy="2601840"/>
          </a:xfrm>
          <a:prstGeom prst="ellipse">
            <a:avLst/>
          </a:prstGeom>
          <a:gradFill flip="none" rotWithShape="1">
            <a:gsLst>
              <a:gs pos="0">
                <a:srgbClr val="B40000"/>
              </a:gs>
              <a:gs pos="100000">
                <a:srgbClr val="FFFF00"/>
              </a:gs>
              <a:gs pos="67000">
                <a:srgbClr val="FF0000"/>
              </a:gs>
            </a:gsLst>
            <a:lin ang="16200000" scaled="1"/>
            <a:tileRect/>
          </a:gradFill>
          <a:ln w="28575">
            <a:gradFill>
              <a:gsLst>
                <a:gs pos="0">
                  <a:srgbClr val="FFFF00"/>
                </a:gs>
                <a:gs pos="100000">
                  <a:srgbClr val="FFA000"/>
                </a:gs>
              </a:gsLst>
              <a:lin ang="5400000" scaled="1"/>
            </a:gradFill>
          </a:ln>
          <a:effectLst>
            <a:outerShdw blurRad="203200" dist="1016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914368" y="2199834"/>
            <a:ext cx="3048251" cy="3048251"/>
          </a:xfrm>
          <a:prstGeom prst="ellipse">
            <a:avLst/>
          </a:prstGeom>
          <a:noFill/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354470" y="2884059"/>
            <a:ext cx="2162966" cy="175323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>
                <a:gradFill>
                  <a:gsLst>
                    <a:gs pos="0">
                      <a:srgbClr val="FFC000"/>
                    </a:gs>
                    <a:gs pos="33000">
                      <a:srgbClr val="FFFF99"/>
                    </a:gs>
                    <a:gs pos="66000">
                      <a:srgbClr val="F2B800"/>
                    </a:gs>
                    <a:gs pos="100000">
                      <a:srgbClr val="FFFF00"/>
                    </a:gs>
                  </a:gsLst>
                  <a:lin ang="5400000" scaled="0"/>
                </a:gradFill>
                <a:effectLst>
                  <a:outerShdw blurRad="152400" dist="152400" dir="2700000" algn="tl" rotWithShape="0">
                    <a:prstClr val="black">
                      <a:alpha val="6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解题</a:t>
            </a:r>
            <a:endParaRPr lang="zh-CN" altLang="en-US" sz="3600" b="1" dirty="0">
              <a:gradFill>
                <a:gsLst>
                  <a:gs pos="0">
                    <a:srgbClr val="FFC000"/>
                  </a:gs>
                  <a:gs pos="33000">
                    <a:srgbClr val="FFFF99"/>
                  </a:gs>
                  <a:gs pos="66000">
                    <a:srgbClr val="F2B800"/>
                  </a:gs>
                  <a:gs pos="100000">
                    <a:srgbClr val="FFFF00"/>
                  </a:gs>
                </a:gsLst>
                <a:lin ang="5400000" scaled="0"/>
              </a:gradFill>
              <a:effectLst>
                <a:outerShdw blurRad="152400" dist="152400" dir="2700000" algn="tl" rotWithShape="0">
                  <a:prstClr val="black">
                    <a:alpha val="6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3600" b="1" dirty="0">
                <a:gradFill>
                  <a:gsLst>
                    <a:gs pos="0">
                      <a:srgbClr val="FFC000"/>
                    </a:gs>
                    <a:gs pos="33000">
                      <a:srgbClr val="FFFF99"/>
                    </a:gs>
                    <a:gs pos="66000">
                      <a:srgbClr val="F2B800"/>
                    </a:gs>
                    <a:gs pos="100000">
                      <a:srgbClr val="FFFF00"/>
                    </a:gs>
                  </a:gsLst>
                  <a:lin ang="5400000" scaled="0"/>
                </a:gradFill>
                <a:effectLst>
                  <a:outerShdw blurRad="152400" dist="152400" dir="2700000" algn="tl" rotWithShape="0">
                    <a:prstClr val="black">
                      <a:alpha val="6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四大</a:t>
            </a:r>
            <a:endParaRPr lang="zh-CN" altLang="en-US" sz="3600" b="1" dirty="0">
              <a:gradFill>
                <a:gsLst>
                  <a:gs pos="0">
                    <a:srgbClr val="FFC000"/>
                  </a:gs>
                  <a:gs pos="33000">
                    <a:srgbClr val="FFFF99"/>
                  </a:gs>
                  <a:gs pos="66000">
                    <a:srgbClr val="F2B800"/>
                  </a:gs>
                  <a:gs pos="100000">
                    <a:srgbClr val="FFFF00"/>
                  </a:gs>
                </a:gsLst>
                <a:lin ang="5400000" scaled="0"/>
              </a:gradFill>
              <a:effectLst>
                <a:outerShdw blurRad="152400" dist="152400" dir="2700000" algn="tl" rotWithShape="0">
                  <a:prstClr val="black">
                    <a:alpha val="6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3600" b="1" dirty="0">
                <a:gradFill>
                  <a:gsLst>
                    <a:gs pos="0">
                      <a:srgbClr val="FFC000"/>
                    </a:gs>
                    <a:gs pos="33000">
                      <a:srgbClr val="FFFF99"/>
                    </a:gs>
                    <a:gs pos="66000">
                      <a:srgbClr val="F2B800"/>
                    </a:gs>
                    <a:gs pos="100000">
                      <a:srgbClr val="FFFF00"/>
                    </a:gs>
                  </a:gsLst>
                  <a:lin ang="5400000" scaled="0"/>
                </a:gradFill>
                <a:effectLst>
                  <a:outerShdw blurRad="152400" dist="152400" dir="2700000" algn="tl" rotWithShape="0">
                    <a:prstClr val="black">
                      <a:alpha val="6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步骤</a:t>
            </a:r>
            <a:endParaRPr lang="zh-CN" altLang="en-US" sz="3600" b="1" dirty="0">
              <a:gradFill>
                <a:gsLst>
                  <a:gs pos="0">
                    <a:srgbClr val="FFC000"/>
                  </a:gs>
                  <a:gs pos="33000">
                    <a:srgbClr val="FFFF99"/>
                  </a:gs>
                  <a:gs pos="66000">
                    <a:srgbClr val="F2B800"/>
                  </a:gs>
                  <a:gs pos="100000">
                    <a:srgbClr val="FFFF00"/>
                  </a:gs>
                </a:gsLst>
                <a:lin ang="5400000" scaled="0"/>
              </a:gradFill>
              <a:effectLst>
                <a:outerShdw blurRad="152400" dist="152400" dir="2700000" algn="tl" rotWithShape="0">
                  <a:prstClr val="black">
                    <a:alpha val="6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4" name="直接箭头连接符 13"/>
          <p:cNvCxnSpPr/>
          <p:nvPr/>
        </p:nvCxnSpPr>
        <p:spPr>
          <a:xfrm flipV="1">
            <a:off x="3930296" y="3099119"/>
            <a:ext cx="902335" cy="10160"/>
          </a:xfrm>
          <a:prstGeom prst="straightConnector1">
            <a:avLst/>
          </a:prstGeom>
          <a:ln w="19050">
            <a:solidFill>
              <a:schemeClr val="tx2"/>
            </a:solidFill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圆角矩形 14"/>
          <p:cNvSpPr/>
          <p:nvPr/>
        </p:nvSpPr>
        <p:spPr>
          <a:xfrm>
            <a:off x="4950443" y="1034089"/>
            <a:ext cx="6133515" cy="1230663"/>
          </a:xfrm>
          <a:prstGeom prst="roundRect">
            <a:avLst/>
          </a:prstGeom>
          <a:noFill/>
          <a:ln w="12700">
            <a:solidFill>
              <a:schemeClr val="tx2"/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6" name="圆角矩形 15"/>
          <p:cNvSpPr/>
          <p:nvPr/>
        </p:nvSpPr>
        <p:spPr>
          <a:xfrm>
            <a:off x="4949825" y="3938905"/>
            <a:ext cx="6235700" cy="1230630"/>
          </a:xfrm>
          <a:prstGeom prst="roundRect">
            <a:avLst/>
          </a:prstGeom>
          <a:noFill/>
          <a:ln w="12700">
            <a:solidFill>
              <a:schemeClr val="tx2"/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5187950" y="1174115"/>
            <a:ext cx="5676900" cy="963295"/>
          </a:xfrm>
          <a:prstGeom prst="rect">
            <a:avLst/>
          </a:prstGeom>
          <a:noFill/>
          <a:effectLst/>
        </p:spPr>
        <p:txBody>
          <a:bodyPr wrap="square" rtlCol="0">
            <a:noAutofit/>
          </a:bodyPr>
          <a:lstStyle>
            <a:defPPr>
              <a:defRPr lang="zh-CN"/>
            </a:defPPr>
            <a:lvl1pPr>
              <a:defRPr sz="3600">
                <a:solidFill>
                  <a:srgbClr val="FFFF00"/>
                </a:solidFill>
                <a:effectLst>
                  <a:glow rad="101600">
                    <a:srgbClr val="C00000"/>
                  </a:glow>
                  <a:outerShdw blurRad="203200" dist="101600" dir="5400000" algn="tl" rotWithShape="0">
                    <a:prstClr val="black">
                      <a:alpha val="60000"/>
                    </a:prstClr>
                  </a:outerShdw>
                </a:effectLst>
                <a:latin typeface="方正兰亭粗黑_GBK" panose="02000000000000000000" pitchFamily="2" charset="-122"/>
                <a:ea typeface="方正兰亭粗黑_GBK" panose="02000000000000000000" pitchFamily="2" charset="-122"/>
              </a:defRPr>
            </a:lvl1pPr>
          </a:lstStyle>
          <a:p>
            <a:pPr algn="just"/>
            <a:r>
              <a:rPr lang="zh-CN" altLang="en-US" sz="2800" b="1" dirty="0">
                <a:solidFill>
                  <a:schemeClr val="accent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审：先问题再情境材料，锁定关键信息（词语</a:t>
            </a:r>
            <a:r>
              <a:rPr lang="en-US" altLang="zh-CN" sz="2800" b="1" dirty="0">
                <a:solidFill>
                  <a:schemeClr val="accent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2800" b="1" dirty="0">
                <a:solidFill>
                  <a:schemeClr val="accent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断句</a:t>
            </a:r>
            <a:r>
              <a:rPr lang="en-US" altLang="zh-CN" sz="2800" b="1" dirty="0">
                <a:solidFill>
                  <a:schemeClr val="accent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2800" b="1" dirty="0">
                <a:solidFill>
                  <a:schemeClr val="accent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题型标志</a:t>
            </a:r>
            <a:r>
              <a:rPr lang="en-US" altLang="zh-CN" sz="2800" b="1" dirty="0">
                <a:solidFill>
                  <a:schemeClr val="accent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2800" b="1" dirty="0">
                <a:solidFill>
                  <a:schemeClr val="accent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分值）；</a:t>
            </a:r>
            <a:endParaRPr lang="zh-CN" altLang="en-US" sz="2800" b="1" dirty="0">
              <a:solidFill>
                <a:schemeClr val="accent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5187950" y="2638425"/>
            <a:ext cx="5676265" cy="95313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>
            <a:defPPr>
              <a:defRPr lang="zh-CN"/>
            </a:defPPr>
            <a:lvl1pPr algn="just">
              <a:defRPr sz="1600">
                <a:solidFill>
                  <a:schemeClr val="bg1"/>
                </a:solidFill>
                <a:effectLst/>
                <a:latin typeface="方正兰亭中黑_GBK" panose="02000000000000000000" pitchFamily="2" charset="-122"/>
                <a:ea typeface="方正兰亭中黑_GBK" panose="02000000000000000000" pitchFamily="2" charset="-122"/>
              </a:defRPr>
            </a:lvl1pPr>
          </a:lstStyle>
          <a:p>
            <a:r>
              <a:rPr lang="zh-CN" altLang="en-US" sz="28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归：根据问题中的题型标志，归类相应的题型，确定答题模板；</a:t>
            </a:r>
            <a:endParaRPr lang="en-US" altLang="zh-CN" sz="28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4965700" y="4092575"/>
            <a:ext cx="5991225" cy="95313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>
            <a:defPPr>
              <a:defRPr lang="zh-CN"/>
            </a:defPPr>
            <a:lvl1pPr algn="just">
              <a:defRPr sz="1600">
                <a:solidFill>
                  <a:schemeClr val="bg1"/>
                </a:solidFill>
                <a:effectLst/>
                <a:latin typeface="方正兰亭中黑_GBK" panose="02000000000000000000" pitchFamily="2" charset="-122"/>
                <a:ea typeface="方正兰亭中黑_GBK" panose="02000000000000000000" pitchFamily="2" charset="-122"/>
              </a:defRPr>
            </a:lvl1pPr>
          </a:lstStyle>
          <a:p>
            <a:r>
              <a:rPr lang="zh-CN" altLang="en-US" sz="28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找：根据关键信息，提炼相应知识点，注重多主体多角度多层次；</a:t>
            </a:r>
            <a:endParaRPr lang="zh-CN" altLang="en-US" sz="28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0" name="圆角矩形 19"/>
          <p:cNvSpPr/>
          <p:nvPr/>
        </p:nvSpPr>
        <p:spPr>
          <a:xfrm>
            <a:off x="4949825" y="2483485"/>
            <a:ext cx="6235700" cy="1230630"/>
          </a:xfrm>
          <a:prstGeom prst="roundRect">
            <a:avLst/>
          </a:prstGeom>
          <a:noFill/>
          <a:ln w="12700">
            <a:solidFill>
              <a:schemeClr val="tx2"/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cxnSp>
        <p:nvCxnSpPr>
          <p:cNvPr id="21" name="直接箭头连接符 20"/>
          <p:cNvCxnSpPr/>
          <p:nvPr/>
        </p:nvCxnSpPr>
        <p:spPr>
          <a:xfrm flipV="1">
            <a:off x="3518466" y="1616901"/>
            <a:ext cx="1270591" cy="710112"/>
          </a:xfrm>
          <a:prstGeom prst="straightConnector1">
            <a:avLst/>
          </a:prstGeom>
          <a:ln w="19050">
            <a:solidFill>
              <a:schemeClr val="tx2"/>
            </a:solidFill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箭头连接符 21"/>
          <p:cNvCxnSpPr/>
          <p:nvPr/>
        </p:nvCxnSpPr>
        <p:spPr>
          <a:xfrm rot="1800000" flipV="1">
            <a:off x="3848801" y="4329465"/>
            <a:ext cx="1008000" cy="0"/>
          </a:xfrm>
          <a:prstGeom prst="straightConnector1">
            <a:avLst/>
          </a:prstGeom>
          <a:ln w="19050">
            <a:solidFill>
              <a:schemeClr val="tx2"/>
            </a:solidFill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箭头连接符 5"/>
          <p:cNvCxnSpPr/>
          <p:nvPr/>
        </p:nvCxnSpPr>
        <p:spPr>
          <a:xfrm>
            <a:off x="3446373" y="5043788"/>
            <a:ext cx="1296670" cy="781685"/>
          </a:xfrm>
          <a:prstGeom prst="straightConnector1">
            <a:avLst/>
          </a:prstGeom>
          <a:ln w="19050">
            <a:solidFill>
              <a:schemeClr val="tx2"/>
            </a:solidFill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圆角矩形 6"/>
          <p:cNvSpPr/>
          <p:nvPr/>
        </p:nvSpPr>
        <p:spPr>
          <a:xfrm>
            <a:off x="4950460" y="5394325"/>
            <a:ext cx="6234430" cy="1230630"/>
          </a:xfrm>
          <a:prstGeom prst="roundRect">
            <a:avLst/>
          </a:prstGeom>
          <a:noFill/>
          <a:ln w="12700">
            <a:solidFill>
              <a:schemeClr val="tx2"/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4956175" y="5547995"/>
            <a:ext cx="5996305" cy="95313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>
            <a:defPPr>
              <a:defRPr lang="zh-CN"/>
            </a:defPPr>
            <a:lvl1pPr algn="just">
              <a:defRPr sz="1600">
                <a:solidFill>
                  <a:schemeClr val="bg1"/>
                </a:solidFill>
                <a:effectLst/>
                <a:latin typeface="方正兰亭中黑_GBK" panose="02000000000000000000" pitchFamily="2" charset="-122"/>
                <a:ea typeface="方正兰亭中黑_GBK" panose="02000000000000000000" pitchFamily="2" charset="-122"/>
              </a:defRPr>
            </a:lvl1pPr>
          </a:lstStyle>
          <a:p>
            <a:r>
              <a:rPr lang="zh-CN" altLang="en-US" sz="28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组：根据答题技巧组合知识点，注意条理清晰，字迹工整。</a:t>
            </a:r>
            <a:endParaRPr lang="zh-CN" altLang="en-US" sz="28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6" presetClass="emph" presetSubtype="0" decel="10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11" dur="250" fill="hold"/>
                                        <p:tgtEl>
                                          <p:spTgt spid="11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2" presetID="6" presetClass="emph" presetSubtype="0" decel="100000" fill="hold" grpId="2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13" dur="250" fill="hold"/>
                                        <p:tgtEl>
                                          <p:spTgt spid="11"/>
                                        </p:tgtEl>
                                      </p:cBhvr>
                                      <p:by x="83000" y="83000"/>
                                    </p:animScale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6" presetClass="emph" presetSubtype="0" decel="10000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animScale>
                                      <p:cBhvr>
                                        <p:cTn id="20" dur="250" fill="hold"/>
                                        <p:tgtEl>
                                          <p:spTgt spid="10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6" presetClass="emph" presetSubtype="0" decel="100000" fill="hold" grpId="2" nodeType="withEffect">
                                  <p:stCondLst>
                                    <p:cond delay="800"/>
                                  </p:stCondLst>
                                  <p:childTnLst>
                                    <p:animScale>
                                      <p:cBhvr>
                                        <p:cTn id="22" dur="250" fill="hold"/>
                                        <p:tgtEl>
                                          <p:spTgt spid="10"/>
                                        </p:tgtEl>
                                      </p:cBhvr>
                                      <p:by x="83000" y="83000"/>
                                    </p:animScale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6" presetClass="emph" presetSubtype="0" decel="10000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Scale>
                                      <p:cBhvr>
                                        <p:cTn id="29" dur="250" fill="hold"/>
                                        <p:tgtEl>
                                          <p:spTgt spid="12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30" presetID="6" presetClass="emph" presetSubtype="0" decel="10000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31" dur="250" fill="hold"/>
                                        <p:tgtEl>
                                          <p:spTgt spid="12"/>
                                        </p:tgtEl>
                                      </p:cBhvr>
                                      <p:by x="83000" y="83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000"/>
                            </p:stCondLst>
                            <p:childTnLst>
                              <p:par>
                                <p:cTn id="4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500"/>
                            </p:stCondLst>
                            <p:childTnLst>
                              <p:par>
                                <p:cTn id="5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299"/>
                            </p:stCondLst>
                            <p:childTnLst>
                              <p:par>
                                <p:cTn id="5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3799"/>
                            </p:stCondLst>
                            <p:childTnLst>
                              <p:par>
                                <p:cTn id="6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4724"/>
                            </p:stCondLst>
                            <p:childTnLst>
                              <p:par>
                                <p:cTn id="6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224"/>
                            </p:stCondLst>
                            <p:childTnLst>
                              <p:par>
                                <p:cTn id="7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6175"/>
                            </p:stCondLst>
                            <p:childTnLst>
                              <p:par>
                                <p:cTn id="7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6675"/>
                            </p:stCondLst>
                            <p:childTnLst>
                              <p:par>
                                <p:cTn id="8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0" grpId="1" bldLvl="0" animBg="1"/>
      <p:bldP spid="10" grpId="2" bldLvl="0" animBg="1"/>
      <p:bldP spid="11" grpId="0" bldLvl="0" animBg="1"/>
      <p:bldP spid="11" grpId="1" bldLvl="0" animBg="1"/>
      <p:bldP spid="11" grpId="2" bldLvl="0" animBg="1"/>
      <p:bldP spid="12" grpId="0" bldLvl="0" animBg="1"/>
      <p:bldP spid="12" grpId="1" bldLvl="0" animBg="1"/>
      <p:bldP spid="12" grpId="2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  <p:bldP spid="20" grpId="0" bldLvl="0" animBg="1"/>
      <p:bldP spid="7" grpId="0" bldLvl="0" animBg="1"/>
      <p:bldP spid="8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>
            <p:custDataLst>
              <p:tags r:id="rId1"/>
            </p:custDataLst>
          </p:nvPr>
        </p:nvSpPr>
        <p:spPr>
          <a:xfrm>
            <a:off x="219710" y="442595"/>
            <a:ext cx="11972290" cy="18148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altLang="zh-CN" sz="2800" b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3.</a:t>
            </a:r>
            <a:r>
              <a:rPr lang="zh-CN" sz="2800" b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张太雷，常州人，中国共产党早期的重要领导人之一、中国共产主义青年团创始人之一。他坚信“只有走十月革命的路，才能救中国”。他领导广州起义，牺牲在前线，用生命践行了“为天下人谋永久幸福”的誓言。</a:t>
            </a:r>
            <a:endParaRPr lang="en-US" sz="28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/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【变式训练】</a:t>
            </a:r>
            <a:r>
              <a:rPr lang="zh-CN" sz="28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说说张太雷的奋斗历程对我们有哪些启示（</a:t>
            </a:r>
            <a:r>
              <a:rPr lang="en-US" sz="28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4</a:t>
            </a:r>
            <a:r>
              <a:rPr lang="zh-CN" sz="28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分）</a:t>
            </a:r>
            <a:endParaRPr lang="zh-CN" altLang="en-US" sz="28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556000" y="7002780"/>
            <a:ext cx="5080000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0"/>
            <a:endParaRPr lang="zh-CN" b="0">
              <a:solidFill>
                <a:srgbClr val="333333"/>
              </a:solidFill>
              <a:latin typeface="Segoe UI" panose="020B0502040204020203" charset="0"/>
              <a:ea typeface="宋体" panose="02010600030101010101" pitchFamily="2" charset="-122"/>
            </a:endParaRPr>
          </a:p>
          <a:p>
            <a:endParaRPr lang="zh-CN" altLang="en-US" b="1"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86410" y="2204720"/>
            <a:ext cx="11219815" cy="45231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道理：</a:t>
            </a:r>
            <a:endParaRPr lang="zh-CN" altLang="en-US" sz="32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r>
              <a:rPr lang="zh-CN" altLang="en-US" sz="3200" b="1">
                <a:latin typeface="Calibri" panose="020F0502020204030204" charset="0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①领悟到了</a:t>
            </a:r>
            <a:r>
              <a:rPr lang="zh-CN" altLang="en-US" sz="3200" b="1">
                <a:highlight>
                  <a:srgbClr val="FFFF00"/>
                </a:highligh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建党精神的重要性</a:t>
            </a:r>
            <a:endParaRPr lang="zh-CN" altLang="en-US" sz="32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r>
              <a:rPr lang="zh-CN" altLang="en-US" sz="3200" b="1">
                <a:latin typeface="Calibri" panose="020F0502020204030204" charset="0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②理解了</a:t>
            </a:r>
            <a:r>
              <a:rPr lang="zh-CN" altLang="en-US" sz="3200" b="1">
                <a:highlight>
                  <a:srgbClr val="FFFF00"/>
                </a:highligh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怎么样的一生是值得的</a:t>
            </a:r>
            <a:endParaRPr lang="zh-CN" altLang="en-US" sz="3200" b="1">
              <a:highlight>
                <a:srgbClr val="FFFF00"/>
              </a:highlight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r>
              <a:rPr lang="zh-CN" altLang="en-US" sz="3200" b="1">
                <a:latin typeface="Calibri" panose="020F0502020204030204" charset="0"/>
                <a:ea typeface="微软雅黑" panose="020B0503020204020204" pitchFamily="34" charset="-122"/>
                <a:cs typeface="微软雅黑" panose="020B0503020204020204" pitchFamily="34" charset="-122"/>
              </a:rPr>
              <a:t>做法：</a:t>
            </a:r>
            <a:endParaRPr lang="zh-CN" altLang="en-US" sz="3200" b="1">
              <a:latin typeface="Calibri" panose="020F0502020204030204" charset="0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r>
              <a:rPr lang="zh-CN" altLang="en-US" sz="3200" b="1"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cs typeface="微软雅黑" panose="020B0503020204020204" pitchFamily="34" charset="-122"/>
              </a:rPr>
              <a:t>①</a:t>
            </a:r>
            <a:r>
              <a:rPr lang="zh-CN" altLang="en-US"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拥护党的领导，积极入团入党，追求思想进步；</a:t>
            </a:r>
            <a:endParaRPr lang="zh-CN" altLang="en-US" sz="3200" b="1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r>
              <a:rPr lang="zh-CN" altLang="en-US"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②</a:t>
            </a:r>
            <a:r>
              <a:rPr lang="zh-CN" altLang="en-US"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树立远大理想，将个人目标与国家理想结合起来；</a:t>
            </a:r>
            <a:endParaRPr lang="zh-CN" altLang="en-US" sz="3200" b="1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r>
              <a:rPr lang="zh-CN" altLang="en-US"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③</a:t>
            </a:r>
            <a:r>
              <a:rPr lang="zh-CN" altLang="en-US"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坚持国家利益至上，</a:t>
            </a:r>
            <a:r>
              <a:rPr lang="zh-CN" altLang="en-US"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不怕牺牲，维护国家利益、安全和荣誉</a:t>
            </a:r>
            <a:r>
              <a:rPr lang="zh-CN" altLang="en-US"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；</a:t>
            </a:r>
            <a:endParaRPr lang="zh-CN" altLang="en-US" sz="3200" b="1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r>
              <a:rPr lang="zh-CN" altLang="en-US"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④</a:t>
            </a:r>
            <a:r>
              <a:rPr lang="zh-CN" altLang="en-US"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厚植家国情怀，弘扬爱国主义精神，传承革命文化；</a:t>
            </a:r>
            <a:endParaRPr lang="zh-CN" altLang="en-US" sz="3200" b="1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r>
              <a:rPr lang="zh-CN" altLang="en-US"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⑤在平凡中创造伟大，活出生命的精彩，实现人生价值；</a:t>
            </a:r>
            <a:endParaRPr lang="zh-CN" altLang="en-US" sz="32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微软雅黑" panose="020B0503020204020204" pitchFamily="34" charset="-122"/>
            </a:endParaRPr>
          </a:p>
        </p:txBody>
      </p:sp>
      <p:sp>
        <p:nvSpPr>
          <p:cNvPr id="3" name="圆角矩形 2"/>
          <p:cNvSpPr/>
          <p:nvPr>
            <p:custDataLst>
              <p:tags r:id="rId2"/>
            </p:custDataLst>
          </p:nvPr>
        </p:nvSpPr>
        <p:spPr>
          <a:xfrm>
            <a:off x="7715885" y="1632585"/>
            <a:ext cx="1690370" cy="532130"/>
          </a:xfrm>
          <a:prstGeom prst="roundRect">
            <a:avLst/>
          </a:prstGeom>
          <a:noFill/>
          <a:ln w="38100">
            <a:solidFill>
              <a:schemeClr val="accent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6633210" y="2660015"/>
            <a:ext cx="378015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启示类：道理</a:t>
            </a:r>
            <a:r>
              <a:rPr lang="en-US" altLang="zh-CN" sz="3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+</a:t>
            </a:r>
            <a:r>
              <a:rPr lang="zh-CN" altLang="en-US" sz="3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做法</a:t>
            </a:r>
            <a:endParaRPr lang="zh-CN" altLang="en-US" sz="32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airplan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5"/>
          <p:cNvSpPr/>
          <p:nvPr>
            <p:custDataLst>
              <p:tags r:id="rId1"/>
            </p:custDataLst>
          </p:nvPr>
        </p:nvSpPr>
        <p:spPr bwMode="auto">
          <a:xfrm>
            <a:off x="7414895" y="1438910"/>
            <a:ext cx="3666490" cy="3979545"/>
          </a:xfrm>
          <a:custGeom>
            <a:avLst/>
            <a:gdLst>
              <a:gd name="T0" fmla="*/ 1837 w 3175"/>
              <a:gd name="T1" fmla="*/ 92 h 3561"/>
              <a:gd name="T2" fmla="*/ 2381 w 3175"/>
              <a:gd name="T3" fmla="*/ 406 h 3561"/>
              <a:gd name="T4" fmla="*/ 2925 w 3175"/>
              <a:gd name="T5" fmla="*/ 720 h 3561"/>
              <a:gd name="T6" fmla="*/ 3175 w 3175"/>
              <a:gd name="T7" fmla="*/ 1153 h 3561"/>
              <a:gd name="T8" fmla="*/ 3175 w 3175"/>
              <a:gd name="T9" fmla="*/ 1781 h 3561"/>
              <a:gd name="T10" fmla="*/ 3175 w 3175"/>
              <a:gd name="T11" fmla="*/ 2408 h 3561"/>
              <a:gd name="T12" fmla="*/ 2925 w 3175"/>
              <a:gd name="T13" fmla="*/ 2841 h 3561"/>
              <a:gd name="T14" fmla="*/ 2381 w 3175"/>
              <a:gd name="T15" fmla="*/ 3155 h 3561"/>
              <a:gd name="T16" fmla="*/ 1837 w 3175"/>
              <a:gd name="T17" fmla="*/ 3469 h 3561"/>
              <a:gd name="T18" fmla="*/ 1338 w 3175"/>
              <a:gd name="T19" fmla="*/ 3469 h 3561"/>
              <a:gd name="T20" fmla="*/ 794 w 3175"/>
              <a:gd name="T21" fmla="*/ 3155 h 3561"/>
              <a:gd name="T22" fmla="*/ 250 w 3175"/>
              <a:gd name="T23" fmla="*/ 2841 h 3561"/>
              <a:gd name="T24" fmla="*/ 0 w 3175"/>
              <a:gd name="T25" fmla="*/ 2408 h 3561"/>
              <a:gd name="T26" fmla="*/ 0 w 3175"/>
              <a:gd name="T27" fmla="*/ 1781 h 3561"/>
              <a:gd name="T28" fmla="*/ 0 w 3175"/>
              <a:gd name="T29" fmla="*/ 1153 h 3561"/>
              <a:gd name="T30" fmla="*/ 250 w 3175"/>
              <a:gd name="T31" fmla="*/ 720 h 3561"/>
              <a:gd name="T32" fmla="*/ 794 w 3175"/>
              <a:gd name="T33" fmla="*/ 406 h 3561"/>
              <a:gd name="T34" fmla="*/ 1338 w 3175"/>
              <a:gd name="T35" fmla="*/ 92 h 3561"/>
              <a:gd name="T36" fmla="*/ 1837 w 3175"/>
              <a:gd name="T37" fmla="*/ 92 h 35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3175" h="3561">
                <a:moveTo>
                  <a:pt x="1837" y="92"/>
                </a:moveTo>
                <a:lnTo>
                  <a:pt x="2381" y="406"/>
                </a:lnTo>
                <a:lnTo>
                  <a:pt x="2925" y="720"/>
                </a:lnTo>
                <a:cubicBezTo>
                  <a:pt x="3084" y="812"/>
                  <a:pt x="3175" y="969"/>
                  <a:pt x="3175" y="1153"/>
                </a:cubicBezTo>
                <a:lnTo>
                  <a:pt x="3175" y="1781"/>
                </a:lnTo>
                <a:lnTo>
                  <a:pt x="3175" y="2408"/>
                </a:lnTo>
                <a:cubicBezTo>
                  <a:pt x="3175" y="2592"/>
                  <a:pt x="3084" y="2750"/>
                  <a:pt x="2925" y="2841"/>
                </a:cubicBezTo>
                <a:lnTo>
                  <a:pt x="2381" y="3155"/>
                </a:lnTo>
                <a:lnTo>
                  <a:pt x="1837" y="3469"/>
                </a:lnTo>
                <a:cubicBezTo>
                  <a:pt x="1678" y="3561"/>
                  <a:pt x="1496" y="3561"/>
                  <a:pt x="1338" y="3469"/>
                </a:cubicBezTo>
                <a:lnTo>
                  <a:pt x="794" y="3155"/>
                </a:lnTo>
                <a:lnTo>
                  <a:pt x="250" y="2841"/>
                </a:lnTo>
                <a:cubicBezTo>
                  <a:pt x="91" y="2750"/>
                  <a:pt x="0" y="2592"/>
                  <a:pt x="0" y="2408"/>
                </a:cubicBezTo>
                <a:lnTo>
                  <a:pt x="0" y="1781"/>
                </a:lnTo>
                <a:lnTo>
                  <a:pt x="0" y="1153"/>
                </a:lnTo>
                <a:cubicBezTo>
                  <a:pt x="0" y="969"/>
                  <a:pt x="91" y="812"/>
                  <a:pt x="250" y="720"/>
                </a:cubicBezTo>
                <a:lnTo>
                  <a:pt x="794" y="406"/>
                </a:lnTo>
                <a:lnTo>
                  <a:pt x="1338" y="92"/>
                </a:lnTo>
                <a:cubicBezTo>
                  <a:pt x="1496" y="0"/>
                  <a:pt x="1678" y="0"/>
                  <a:pt x="1837" y="92"/>
                </a:cubicBezTo>
                <a:close/>
              </a:path>
            </a:pathLst>
          </a:custGeom>
          <a:noFill/>
          <a:ln w="12700">
            <a:solidFill>
              <a:schemeClr val="accent1"/>
            </a:solidFill>
          </a:ln>
        </p:spPr>
        <p:txBody>
          <a:bodyPr vert="horz" wrap="square" lIns="91440" tIns="45720" rIns="91440" bIns="45720" numCol="1" anchor="t" anchorCtr="0" compatLnSpc="1"/>
          <a:p>
            <a:endParaRPr lang="zh-CN" altLang="en-US"/>
          </a:p>
        </p:txBody>
      </p:sp>
      <p:sp>
        <p:nvSpPr>
          <p:cNvPr id="3" name="Freeform 5"/>
          <p:cNvSpPr/>
          <p:nvPr>
            <p:custDataLst>
              <p:tags r:id="rId2"/>
            </p:custDataLst>
          </p:nvPr>
        </p:nvSpPr>
        <p:spPr bwMode="auto">
          <a:xfrm>
            <a:off x="7645400" y="1722755"/>
            <a:ext cx="3075940" cy="3337560"/>
          </a:xfrm>
          <a:custGeom>
            <a:avLst/>
            <a:gdLst>
              <a:gd name="T0" fmla="*/ 1837 w 3175"/>
              <a:gd name="T1" fmla="*/ 92 h 3561"/>
              <a:gd name="T2" fmla="*/ 2381 w 3175"/>
              <a:gd name="T3" fmla="*/ 406 h 3561"/>
              <a:gd name="T4" fmla="*/ 2925 w 3175"/>
              <a:gd name="T5" fmla="*/ 720 h 3561"/>
              <a:gd name="T6" fmla="*/ 3175 w 3175"/>
              <a:gd name="T7" fmla="*/ 1153 h 3561"/>
              <a:gd name="T8" fmla="*/ 3175 w 3175"/>
              <a:gd name="T9" fmla="*/ 1781 h 3561"/>
              <a:gd name="T10" fmla="*/ 3175 w 3175"/>
              <a:gd name="T11" fmla="*/ 2408 h 3561"/>
              <a:gd name="T12" fmla="*/ 2925 w 3175"/>
              <a:gd name="T13" fmla="*/ 2841 h 3561"/>
              <a:gd name="T14" fmla="*/ 2381 w 3175"/>
              <a:gd name="T15" fmla="*/ 3155 h 3561"/>
              <a:gd name="T16" fmla="*/ 1837 w 3175"/>
              <a:gd name="T17" fmla="*/ 3469 h 3561"/>
              <a:gd name="T18" fmla="*/ 1338 w 3175"/>
              <a:gd name="T19" fmla="*/ 3469 h 3561"/>
              <a:gd name="T20" fmla="*/ 794 w 3175"/>
              <a:gd name="T21" fmla="*/ 3155 h 3561"/>
              <a:gd name="T22" fmla="*/ 250 w 3175"/>
              <a:gd name="T23" fmla="*/ 2841 h 3561"/>
              <a:gd name="T24" fmla="*/ 0 w 3175"/>
              <a:gd name="T25" fmla="*/ 2408 h 3561"/>
              <a:gd name="T26" fmla="*/ 0 w 3175"/>
              <a:gd name="T27" fmla="*/ 1781 h 3561"/>
              <a:gd name="T28" fmla="*/ 0 w 3175"/>
              <a:gd name="T29" fmla="*/ 1153 h 3561"/>
              <a:gd name="T30" fmla="*/ 250 w 3175"/>
              <a:gd name="T31" fmla="*/ 720 h 3561"/>
              <a:gd name="T32" fmla="*/ 794 w 3175"/>
              <a:gd name="T33" fmla="*/ 406 h 3561"/>
              <a:gd name="T34" fmla="*/ 1338 w 3175"/>
              <a:gd name="T35" fmla="*/ 92 h 3561"/>
              <a:gd name="T36" fmla="*/ 1837 w 3175"/>
              <a:gd name="T37" fmla="*/ 92 h 35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3175" h="3561">
                <a:moveTo>
                  <a:pt x="1837" y="92"/>
                </a:moveTo>
                <a:lnTo>
                  <a:pt x="2381" y="406"/>
                </a:lnTo>
                <a:lnTo>
                  <a:pt x="2925" y="720"/>
                </a:lnTo>
                <a:cubicBezTo>
                  <a:pt x="3084" y="812"/>
                  <a:pt x="3175" y="969"/>
                  <a:pt x="3175" y="1153"/>
                </a:cubicBezTo>
                <a:lnTo>
                  <a:pt x="3175" y="1781"/>
                </a:lnTo>
                <a:lnTo>
                  <a:pt x="3175" y="2408"/>
                </a:lnTo>
                <a:cubicBezTo>
                  <a:pt x="3175" y="2592"/>
                  <a:pt x="3084" y="2750"/>
                  <a:pt x="2925" y="2841"/>
                </a:cubicBezTo>
                <a:lnTo>
                  <a:pt x="2381" y="3155"/>
                </a:lnTo>
                <a:lnTo>
                  <a:pt x="1837" y="3469"/>
                </a:lnTo>
                <a:cubicBezTo>
                  <a:pt x="1678" y="3561"/>
                  <a:pt x="1496" y="3561"/>
                  <a:pt x="1338" y="3469"/>
                </a:cubicBezTo>
                <a:lnTo>
                  <a:pt x="794" y="3155"/>
                </a:lnTo>
                <a:lnTo>
                  <a:pt x="250" y="2841"/>
                </a:lnTo>
                <a:cubicBezTo>
                  <a:pt x="91" y="2750"/>
                  <a:pt x="0" y="2592"/>
                  <a:pt x="0" y="2408"/>
                </a:cubicBezTo>
                <a:lnTo>
                  <a:pt x="0" y="1781"/>
                </a:lnTo>
                <a:lnTo>
                  <a:pt x="0" y="1153"/>
                </a:lnTo>
                <a:cubicBezTo>
                  <a:pt x="0" y="969"/>
                  <a:pt x="91" y="812"/>
                  <a:pt x="250" y="720"/>
                </a:cubicBezTo>
                <a:lnTo>
                  <a:pt x="794" y="406"/>
                </a:lnTo>
                <a:lnTo>
                  <a:pt x="1338" y="92"/>
                </a:lnTo>
                <a:cubicBezTo>
                  <a:pt x="1496" y="0"/>
                  <a:pt x="1678" y="0"/>
                  <a:pt x="1837" y="92"/>
                </a:cubicBezTo>
                <a:close/>
              </a:path>
            </a:pathLst>
          </a:custGeom>
          <a:solidFill>
            <a:schemeClr val="accent3"/>
          </a:solidFill>
          <a:ln w="28575">
            <a:gradFill>
              <a:gsLst>
                <a:gs pos="50000">
                  <a:srgbClr val="FFFF00"/>
                </a:gs>
                <a:gs pos="0">
                  <a:srgbClr val="FFA000"/>
                </a:gs>
                <a:gs pos="100000">
                  <a:srgbClr val="FFA000"/>
                </a:gs>
              </a:gsLst>
              <a:lin ang="1800000" scaled="0"/>
            </a:gradFill>
          </a:ln>
          <a:effectLst>
            <a:outerShdw blurRad="203200" dist="1016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0" name="矩形 9"/>
          <p:cNvSpPr/>
          <p:nvPr>
            <p:custDataLst>
              <p:tags r:id="rId3"/>
            </p:custDataLst>
          </p:nvPr>
        </p:nvSpPr>
        <p:spPr>
          <a:xfrm>
            <a:off x="140" y="378209"/>
            <a:ext cx="5320146" cy="786735"/>
          </a:xfrm>
          <a:prstGeom prst="rect">
            <a:avLst/>
          </a:prstGeom>
          <a:ln>
            <a:noFill/>
          </a:ln>
          <a:effectLst>
            <a:outerShdw blurRad="127000" dist="508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>
            <p:custDataLst>
              <p:tags r:id="rId4"/>
            </p:custDataLst>
          </p:nvPr>
        </p:nvSpPr>
        <p:spPr>
          <a:xfrm>
            <a:off x="165735" y="2019300"/>
            <a:ext cx="6979285" cy="353822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2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1.</a:t>
            </a:r>
            <a:r>
              <a:rPr lang="zh-CN" altLang="en-US" sz="32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明确题型</a:t>
            </a:r>
            <a:r>
              <a:rPr lang="en-US" altLang="zh-CN" sz="32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——</a:t>
            </a:r>
            <a:r>
              <a:rPr lang="zh-CN" altLang="en-US" sz="32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材料分析题，</a:t>
            </a:r>
            <a:endParaRPr lang="zh-CN" altLang="en-US" sz="32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格式：</a:t>
            </a:r>
            <a:r>
              <a:rPr lang="en-US" altLang="zh-CN" sz="32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”</a:t>
            </a:r>
            <a:r>
              <a:rPr lang="zh-CN" altLang="en-US" sz="32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概括后的材料</a:t>
            </a:r>
            <a:r>
              <a:rPr lang="en-US" altLang="zh-CN" sz="32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“</a:t>
            </a:r>
            <a:r>
              <a:rPr lang="zh-CN" altLang="en-US" sz="32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体现知识点；</a:t>
            </a:r>
            <a:endParaRPr lang="zh-CN" altLang="en-US" sz="32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zh-CN" altLang="en-US" sz="32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2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2.</a:t>
            </a:r>
            <a:r>
              <a:rPr lang="zh-CN" altLang="en-US" sz="32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明确题型</a:t>
            </a:r>
            <a:r>
              <a:rPr lang="en-US" altLang="zh-CN" sz="32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——</a:t>
            </a:r>
            <a:r>
              <a:rPr lang="zh-CN" altLang="en-US" sz="32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启示类</a:t>
            </a:r>
            <a:endParaRPr lang="zh-CN" altLang="en-US" sz="32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格式：道理</a:t>
            </a:r>
            <a:r>
              <a:rPr lang="en-US" altLang="zh-CN" sz="32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+</a:t>
            </a:r>
            <a:r>
              <a:rPr lang="zh-CN" altLang="en-US" sz="32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责任主体要怎么做</a:t>
            </a:r>
            <a:endParaRPr lang="zh-CN" altLang="en-US" sz="32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（关注多主体多角度情况）</a:t>
            </a:r>
            <a:endParaRPr lang="zh-CN" altLang="en-US" sz="32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just">
              <a:lnSpc>
                <a:spcPct val="100000"/>
              </a:lnSpc>
              <a:spcAft>
                <a:spcPts val="2000"/>
              </a:spcAft>
            </a:pPr>
            <a:endParaRPr lang="zh-CN" altLang="en-US" sz="32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>
            <p:custDataLst>
              <p:tags r:id="rId5"/>
            </p:custDataLst>
          </p:nvPr>
        </p:nvSpPr>
        <p:spPr>
          <a:xfrm>
            <a:off x="1196815" y="449423"/>
            <a:ext cx="2926080" cy="645160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zh-CN" altLang="en-US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答题技巧小结</a:t>
            </a:r>
            <a:endParaRPr lang="zh-CN" altLang="en-US" sz="3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8101980" y="2551954"/>
            <a:ext cx="2162966" cy="175323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 algn="ctr"/>
            <a:r>
              <a:rPr lang="zh-CN" altLang="en-US" sz="3600" b="1" dirty="0">
                <a:gradFill>
                  <a:gsLst>
                    <a:gs pos="0">
                      <a:srgbClr val="FFC000"/>
                    </a:gs>
                    <a:gs pos="33000">
                      <a:srgbClr val="FFFF99"/>
                    </a:gs>
                    <a:gs pos="66000">
                      <a:srgbClr val="F2B800"/>
                    </a:gs>
                    <a:gs pos="100000">
                      <a:srgbClr val="FFFF00"/>
                    </a:gs>
                  </a:gsLst>
                  <a:lin ang="5400000" scaled="0"/>
                </a:gradFill>
                <a:effectLst>
                  <a:outerShdw blurRad="152400" dist="152400" dir="2700000" algn="tl" rotWithShape="0">
                    <a:prstClr val="black">
                      <a:alpha val="6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解题</a:t>
            </a:r>
            <a:endParaRPr lang="zh-CN" altLang="en-US" sz="3600" b="1" dirty="0">
              <a:gradFill>
                <a:gsLst>
                  <a:gs pos="0">
                    <a:srgbClr val="FFC000"/>
                  </a:gs>
                  <a:gs pos="33000">
                    <a:srgbClr val="FFFF99"/>
                  </a:gs>
                  <a:gs pos="66000">
                    <a:srgbClr val="F2B800"/>
                  </a:gs>
                  <a:gs pos="100000">
                    <a:srgbClr val="FFFF00"/>
                  </a:gs>
                </a:gsLst>
                <a:lin ang="5400000" scaled="0"/>
              </a:gradFill>
              <a:effectLst>
                <a:outerShdw blurRad="152400" dist="152400" dir="2700000" algn="tl" rotWithShape="0">
                  <a:prstClr val="black">
                    <a:alpha val="6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3600" b="1" dirty="0">
                <a:gradFill>
                  <a:gsLst>
                    <a:gs pos="0">
                      <a:srgbClr val="FFC000"/>
                    </a:gs>
                    <a:gs pos="33000">
                      <a:srgbClr val="FFFF99"/>
                    </a:gs>
                    <a:gs pos="66000">
                      <a:srgbClr val="F2B800"/>
                    </a:gs>
                    <a:gs pos="100000">
                      <a:srgbClr val="FFFF00"/>
                    </a:gs>
                  </a:gsLst>
                  <a:lin ang="5400000" scaled="0"/>
                </a:gradFill>
                <a:effectLst>
                  <a:outerShdw blurRad="152400" dist="152400" dir="2700000" algn="tl" rotWithShape="0">
                    <a:prstClr val="black">
                      <a:alpha val="6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锦囊</a:t>
            </a:r>
            <a:endParaRPr lang="zh-CN" altLang="en-US" sz="3600" b="1" dirty="0">
              <a:gradFill>
                <a:gsLst>
                  <a:gs pos="0">
                    <a:srgbClr val="FFC000"/>
                  </a:gs>
                  <a:gs pos="33000">
                    <a:srgbClr val="FFFF99"/>
                  </a:gs>
                  <a:gs pos="66000">
                    <a:srgbClr val="F2B800"/>
                  </a:gs>
                  <a:gs pos="100000">
                    <a:srgbClr val="FFFF00"/>
                  </a:gs>
                </a:gsLst>
                <a:lin ang="5400000" scaled="0"/>
              </a:gradFill>
              <a:effectLst>
                <a:outerShdw blurRad="152400" dist="152400" dir="2700000" algn="tl" rotWithShape="0">
                  <a:prstClr val="black">
                    <a:alpha val="6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3600" b="1" dirty="0">
                <a:gradFill>
                  <a:gsLst>
                    <a:gs pos="0">
                      <a:srgbClr val="FFC000"/>
                    </a:gs>
                    <a:gs pos="33000">
                      <a:srgbClr val="FFFF99"/>
                    </a:gs>
                    <a:gs pos="66000">
                      <a:srgbClr val="F2B800"/>
                    </a:gs>
                    <a:gs pos="100000">
                      <a:srgbClr val="FFFF00"/>
                    </a:gs>
                  </a:gsLst>
                  <a:lin ang="5400000" scaled="0"/>
                </a:gradFill>
                <a:effectLst>
                  <a:outerShdw blurRad="152400" dist="152400" dir="2700000" algn="tl" rotWithShape="0">
                    <a:prstClr val="black">
                      <a:alpha val="6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妙计</a:t>
            </a:r>
            <a:endParaRPr lang="zh-CN" altLang="en-US" sz="3600" b="1" dirty="0">
              <a:gradFill>
                <a:gsLst>
                  <a:gs pos="0">
                    <a:srgbClr val="FFC000"/>
                  </a:gs>
                  <a:gs pos="33000">
                    <a:srgbClr val="FFFF99"/>
                  </a:gs>
                  <a:gs pos="66000">
                    <a:srgbClr val="F2B800"/>
                  </a:gs>
                  <a:gs pos="100000">
                    <a:srgbClr val="FFFF00"/>
                  </a:gs>
                </a:gsLst>
                <a:lin ang="5400000" scaled="0"/>
              </a:gradFill>
              <a:effectLst>
                <a:outerShdw blurRad="152400" dist="152400" dir="2700000" algn="tl" rotWithShape="0">
                  <a:prstClr val="black">
                    <a:alpha val="6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6" presetClass="emph" presetSubtype="0" decel="10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11" dur="250" fill="hold"/>
                                        <p:tgtEl>
                                          <p:spTgt spid="10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2" presetID="6" presetClass="emph" presetSubtype="0" decel="100000" fill="hold" grpId="2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13" dur="250" fill="hold"/>
                                        <p:tgtEl>
                                          <p:spTgt spid="10"/>
                                        </p:tgtEl>
                                      </p:cBhvr>
                                      <p:by x="83000" y="83000"/>
                                    </p:animScale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6" presetClass="emph" presetSubtype="0" decel="10000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animScale>
                                      <p:cBhvr>
                                        <p:cTn id="20" dur="250" fill="hold"/>
                                        <p:tgtEl>
                                          <p:spTgt spid="12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6" presetClass="emph" presetSubtype="0" decel="100000" fill="hold" grpId="2" nodeType="withEffect">
                                  <p:stCondLst>
                                    <p:cond delay="800"/>
                                  </p:stCondLst>
                                  <p:childTnLst>
                                    <p:animScale>
                                      <p:cBhvr>
                                        <p:cTn id="22" dur="250" fill="hold"/>
                                        <p:tgtEl>
                                          <p:spTgt spid="12"/>
                                        </p:tgtEl>
                                      </p:cBhvr>
                                      <p:by x="83000" y="83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6" presetClass="emph" presetSubtype="0" decel="10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30" dur="250" fill="hold"/>
                                        <p:tgtEl>
                                          <p:spTgt spid="2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31" presetID="6" presetClass="emph" presetSubtype="0" decel="100000" fill="hold" grpId="2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32" dur="250" fill="hold"/>
                                        <p:tgtEl>
                                          <p:spTgt spid="2"/>
                                        </p:tgtEl>
                                      </p:cBhvr>
                                      <p:by x="83000" y="83000"/>
                                    </p:animScale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6" presetClass="emph" presetSubtype="0" decel="10000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animScale>
                                      <p:cBhvr>
                                        <p:cTn id="39" dur="250" fill="hold"/>
                                        <p:tgtEl>
                                          <p:spTgt spid="3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6" presetClass="emph" presetSubtype="0" decel="100000" fill="hold" grpId="2" nodeType="withEffect">
                                  <p:stCondLst>
                                    <p:cond delay="800"/>
                                  </p:stCondLst>
                                  <p:childTnLst>
                                    <p:animScale>
                                      <p:cBhvr>
                                        <p:cTn id="41" dur="250" fill="hold"/>
                                        <p:tgtEl>
                                          <p:spTgt spid="3"/>
                                        </p:tgtEl>
                                      </p:cBhvr>
                                      <p:by x="83000" y="83000"/>
                                    </p:animScale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6" presetClass="emph" presetSubtype="0" decel="10000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Scale>
                                      <p:cBhvr>
                                        <p:cTn id="48" dur="250" fill="hold"/>
                                        <p:tgtEl>
                                          <p:spTgt spid="9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49" presetID="6" presetClass="emph" presetSubtype="0" decel="10000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50" dur="250" fill="hold"/>
                                        <p:tgtEl>
                                          <p:spTgt spid="9"/>
                                        </p:tgtEl>
                                      </p:cBhvr>
                                      <p:by x="83000" y="83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5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8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1" dur="500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4" dur="500"/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0" grpId="1" bldLvl="0" animBg="1"/>
      <p:bldP spid="10" grpId="2" bldLvl="0" animBg="1"/>
      <p:bldP spid="12" grpId="0"/>
      <p:bldP spid="12" grpId="1"/>
      <p:bldP spid="12" grpId="2"/>
      <p:bldP spid="2" grpId="0" bldLvl="0" animBg="1"/>
      <p:bldP spid="2" grpId="1" bldLvl="0" animBg="1"/>
      <p:bldP spid="2" grpId="2" bldLvl="0" animBg="1"/>
      <p:bldP spid="3" grpId="0" bldLvl="0" animBg="1"/>
      <p:bldP spid="3" grpId="1" bldLvl="0" animBg="1"/>
      <p:bldP spid="3" grpId="2" bldLvl="0" animBg="1"/>
      <p:bldP spid="9" grpId="0" bldLvl="0" animBg="1"/>
      <p:bldP spid="9" grpId="1" bldLvl="0" animBg="1"/>
      <p:bldP spid="9" grpId="2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201930" y="161925"/>
            <a:ext cx="11685905" cy="8299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4.《国民经济和社会发展第十四个五年规划和2035年远景目标纲要》（以下简称《纲要》）为中国发展擎画蓝图。团员们查询到以下资料。</a:t>
            </a:r>
            <a:endParaRPr lang="zh-CN" altLang="en-US" sz="2400" b="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graphicFrame>
        <p:nvGraphicFramePr>
          <p:cNvPr id="4" name="表格 3"/>
          <p:cNvGraphicFramePr/>
          <p:nvPr>
            <p:custDataLst>
              <p:tags r:id="rId1"/>
            </p:custDataLst>
          </p:nvPr>
        </p:nvGraphicFramePr>
        <p:xfrm>
          <a:off x="379095" y="991870"/>
          <a:ext cx="11332845" cy="1706880"/>
        </p:xfrm>
        <a:graphic>
          <a:graphicData uri="http://schemas.openxmlformats.org/drawingml/2006/table">
            <a:tbl>
              <a:tblPr/>
              <a:tblGrid>
                <a:gridCol w="3179445"/>
                <a:gridCol w="5395595"/>
                <a:gridCol w="2757805"/>
              </a:tblGrid>
              <a:tr h="170688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2800" b="0"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党的十九届五中全会审议通过《关于中共中央关于制定</a:t>
                      </a:r>
                      <a:r>
                        <a:rPr lang="zh-CN" altLang="en-US" sz="2800" b="0"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纲要的</a:t>
                      </a:r>
                      <a:r>
                        <a:rPr lang="en-US" sz="2800" b="0"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建议》。</a:t>
                      </a:r>
                      <a:endParaRPr lang="en-US" altLang="en-US" sz="2800" b="0">
                        <a:latin typeface="楷体" panose="02010609060101010101" charset="-122"/>
                        <a:ea typeface="楷体" panose="02010609060101010101" charset="-122"/>
                        <a:cs typeface="楷体" panose="02010609060101010101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2800" b="0"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2020年11月，中共中央首次召开中央全面依法治国工作会议，提出立法、司法、普法等方面的着力点，为纲要实施提供保障。</a:t>
                      </a:r>
                      <a:endParaRPr lang="en-US" altLang="en-US" sz="2800" b="0">
                        <a:latin typeface="楷体" panose="02010609060101010101" charset="-122"/>
                        <a:ea typeface="楷体" panose="02010609060101010101" charset="-122"/>
                        <a:cs typeface="楷体" panose="02010609060101010101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2800" b="0"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2021年3月，十三届全国人大四次会议表决通过《纲要》。</a:t>
                      </a:r>
                      <a:endParaRPr lang="en-US" altLang="en-US" sz="2800" b="0">
                        <a:latin typeface="楷体" panose="02010609060101010101" charset="-122"/>
                        <a:ea typeface="楷体" panose="02010609060101010101" charset="-122"/>
                        <a:cs typeface="楷体" panose="02010609060101010101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6" name="文本框 5"/>
          <p:cNvSpPr txBox="1"/>
          <p:nvPr/>
        </p:nvSpPr>
        <p:spPr>
          <a:xfrm>
            <a:off x="652145" y="2698750"/>
            <a:ext cx="911225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800" b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运用所学知识，谈谈上述材料如何体现党的领导？（6分）</a:t>
            </a:r>
            <a:endParaRPr lang="zh-CN" altLang="en-US" sz="2800" b="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0" y="3344545"/>
            <a:ext cx="12192000" cy="30460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①</a:t>
            </a:r>
            <a:r>
              <a:rPr lang="en-US" altLang="zh-CN" sz="32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“</a:t>
            </a:r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党建议制定纲要</a:t>
            </a:r>
            <a:r>
              <a:rPr lang="en-US" altLang="zh-CN" sz="32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”</a:t>
            </a:r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体现了</a:t>
            </a:r>
            <a:r>
              <a:rPr lang="zh-CN" altLang="en-US" sz="3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党的领导是中国特色社会主义最本质特征，是中国特色社会主义制度最大优势。党是最高政治领导力量。</a:t>
            </a:r>
            <a:endParaRPr lang="zh-CN" altLang="en-US" sz="32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②</a:t>
            </a:r>
            <a:r>
              <a:rPr lang="en-US" altLang="zh-CN" sz="32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“</a:t>
            </a:r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党提出在立法、司法等方面的着力点</a:t>
            </a:r>
            <a:r>
              <a:rPr lang="en-US" altLang="zh-CN" sz="32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”</a:t>
            </a:r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体现了</a:t>
            </a:r>
            <a:r>
              <a:rPr lang="zh-CN" altLang="en-US" sz="3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党坚持依法执政，做到领导立法，保证执法，支持司法，带头守法。</a:t>
            </a:r>
            <a:endParaRPr lang="zh-CN" altLang="en-US" sz="32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③</a:t>
            </a:r>
            <a:r>
              <a:rPr lang="en-US" altLang="zh-CN" sz="32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“</a:t>
            </a:r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全国人大通过纲要</a:t>
            </a:r>
            <a:r>
              <a:rPr lang="en-US" altLang="zh-CN" sz="32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”</a:t>
            </a:r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体现</a:t>
            </a:r>
            <a:r>
              <a:rPr lang="zh-CN" altLang="en-US" sz="3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人民代表大会制度使得党的主张通过法定程序成为国家意志。</a:t>
            </a:r>
            <a:endParaRPr lang="zh-CN" altLang="en-US" sz="32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3" name="圆角矩形 12"/>
          <p:cNvSpPr/>
          <p:nvPr>
            <p:custDataLst>
              <p:tags r:id="rId2"/>
            </p:custDataLst>
          </p:nvPr>
        </p:nvSpPr>
        <p:spPr>
          <a:xfrm>
            <a:off x="5497830" y="2736215"/>
            <a:ext cx="3030220" cy="476885"/>
          </a:xfrm>
          <a:prstGeom prst="roundRect">
            <a:avLst/>
          </a:prstGeom>
          <a:noFill/>
          <a:ln w="38100">
            <a:solidFill>
              <a:schemeClr val="accent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" name="圆角矩形 1"/>
          <p:cNvSpPr/>
          <p:nvPr>
            <p:custDataLst>
              <p:tags r:id="rId3"/>
            </p:custDataLst>
          </p:nvPr>
        </p:nvSpPr>
        <p:spPr>
          <a:xfrm>
            <a:off x="8629015" y="2729865"/>
            <a:ext cx="1332865" cy="476885"/>
          </a:xfrm>
          <a:prstGeom prst="roundRect">
            <a:avLst/>
          </a:prstGeom>
          <a:noFill/>
          <a:ln w="38100">
            <a:solidFill>
              <a:schemeClr val="accent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圆角矩形 2"/>
          <p:cNvSpPr/>
          <p:nvPr>
            <p:custDataLst>
              <p:tags r:id="rId4"/>
            </p:custDataLst>
          </p:nvPr>
        </p:nvSpPr>
        <p:spPr>
          <a:xfrm>
            <a:off x="379095" y="1814195"/>
            <a:ext cx="3030220" cy="476885"/>
          </a:xfrm>
          <a:prstGeom prst="roundRect">
            <a:avLst/>
          </a:prstGeom>
          <a:noFill/>
          <a:ln w="38100">
            <a:solidFill>
              <a:schemeClr val="accent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圆角矩形 4"/>
          <p:cNvSpPr/>
          <p:nvPr>
            <p:custDataLst>
              <p:tags r:id="rId5"/>
            </p:custDataLst>
          </p:nvPr>
        </p:nvSpPr>
        <p:spPr>
          <a:xfrm>
            <a:off x="4646930" y="1337310"/>
            <a:ext cx="2270760" cy="476885"/>
          </a:xfrm>
          <a:prstGeom prst="roundRect">
            <a:avLst/>
          </a:prstGeom>
          <a:noFill/>
          <a:ln w="38100">
            <a:solidFill>
              <a:schemeClr val="accent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圆角矩形 6"/>
          <p:cNvSpPr/>
          <p:nvPr>
            <p:custDataLst>
              <p:tags r:id="rId6"/>
            </p:custDataLst>
          </p:nvPr>
        </p:nvSpPr>
        <p:spPr>
          <a:xfrm>
            <a:off x="4040505" y="1814195"/>
            <a:ext cx="3030220" cy="476885"/>
          </a:xfrm>
          <a:prstGeom prst="roundRect">
            <a:avLst/>
          </a:prstGeom>
          <a:noFill/>
          <a:ln w="38100">
            <a:solidFill>
              <a:schemeClr val="accent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圆角矩形 7"/>
          <p:cNvSpPr/>
          <p:nvPr>
            <p:custDataLst>
              <p:tags r:id="rId7"/>
            </p:custDataLst>
          </p:nvPr>
        </p:nvSpPr>
        <p:spPr>
          <a:xfrm>
            <a:off x="10321290" y="1464310"/>
            <a:ext cx="1169035" cy="755015"/>
          </a:xfrm>
          <a:prstGeom prst="roundRect">
            <a:avLst/>
          </a:prstGeom>
          <a:noFill/>
          <a:ln w="38100">
            <a:solidFill>
              <a:schemeClr val="accent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airplan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2" grpId="0" bldLvl="0" animBg="1"/>
      <p:bldP spid="3" grpId="0" bldLvl="0" animBg="1"/>
      <p:bldP spid="5" grpId="0" bldLvl="0" animBg="1"/>
      <p:bldP spid="7" grpId="0" bldLvl="0" animBg="1"/>
      <p:bldP spid="8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186690" y="94615"/>
            <a:ext cx="11809095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5.</a:t>
            </a:r>
            <a:r>
              <a:rPr lang="en-US" altLang="zh-CN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2024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年</a:t>
            </a:r>
            <a:r>
              <a:rPr lang="en-US" altLang="zh-CN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1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月</a:t>
            </a:r>
            <a:r>
              <a:rPr lang="en-US" altLang="zh-CN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1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日，</a:t>
            </a:r>
            <a:r>
              <a:rPr lang="zh-CN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《中华人民共和国爱国主义教育法》（以下简称《爱国主义教育法》）正式施行。</a:t>
            </a:r>
            <a:endParaRPr lang="zh-CN" altLang="en-US" sz="2800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graphicFrame>
        <p:nvGraphicFramePr>
          <p:cNvPr id="10" name="表格 9"/>
          <p:cNvGraphicFramePr/>
          <p:nvPr>
            <p:custDataLst>
              <p:tags r:id="rId1"/>
            </p:custDataLst>
          </p:nvPr>
        </p:nvGraphicFramePr>
        <p:xfrm>
          <a:off x="416560" y="1047750"/>
          <a:ext cx="11360150" cy="1743710"/>
        </p:xfrm>
        <a:graphic>
          <a:graphicData uri="http://schemas.openxmlformats.org/drawingml/2006/table">
            <a:tbl>
              <a:tblPr/>
              <a:tblGrid>
                <a:gridCol w="5348605"/>
                <a:gridCol w="2992120"/>
                <a:gridCol w="3019425"/>
              </a:tblGrid>
              <a:tr h="174371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2800" b="0"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党中央高度重视爱国主义教育，决策部署立法工作。有关部门根据党中央建议，调查研究形成《爱国主义教育法（草案）》。</a:t>
                      </a:r>
                      <a:endParaRPr lang="en-US" altLang="en-US" sz="2800" b="0">
                        <a:latin typeface="楷体" panose="02010609060101010101" charset="-122"/>
                        <a:ea typeface="楷体" panose="02010609060101010101" charset="-122"/>
                        <a:cs typeface="楷体" panose="02010609060101010101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2800" b="0"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第十四届全国人大常委会第三次会议审议草案，向社会公开征求意见。</a:t>
                      </a:r>
                      <a:endParaRPr lang="en-US" altLang="en-US" sz="2800" b="0">
                        <a:latin typeface="楷体" panose="02010609060101010101" charset="-122"/>
                        <a:ea typeface="楷体" panose="02010609060101010101" charset="-122"/>
                        <a:cs typeface="楷体" panose="02010609060101010101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2800" b="0"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第十四届全国人大常委会第六次会议表决通过《爱国主义教育法》。</a:t>
                      </a:r>
                      <a:endParaRPr lang="en-US" altLang="en-US" sz="2800" b="0">
                        <a:latin typeface="楷体" panose="02010609060101010101" charset="-122"/>
                        <a:ea typeface="楷体" panose="02010609060101010101" charset="-122"/>
                        <a:cs typeface="楷体" panose="02010609060101010101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1" name="文本框 10"/>
          <p:cNvSpPr txBox="1"/>
          <p:nvPr/>
        </p:nvSpPr>
        <p:spPr>
          <a:xfrm>
            <a:off x="537845" y="2907030"/>
            <a:ext cx="1062228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/>
            <a:r>
              <a:rPr lang="zh-CN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结合材料，分析该法的制定对全面推进依法治国有何启示（8分）</a:t>
            </a:r>
            <a:endParaRPr lang="zh-CN" altLang="en-US" sz="2800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86690" y="3383915"/>
            <a:ext cx="11881485" cy="31076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①</a:t>
            </a:r>
            <a:r>
              <a:rPr lang="en-US" altLang="zh-CN" sz="28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“</a:t>
            </a: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根据中共中央建议</a:t>
            </a:r>
            <a:r>
              <a:rPr lang="en-US" altLang="zh-CN" sz="28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”</a:t>
            </a: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体现要</a:t>
            </a:r>
            <a:r>
              <a:rPr lang="zh-CN" altLang="en-US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坚持党的领导；</a:t>
            </a:r>
            <a:endParaRPr lang="zh-CN" altLang="en-US" sz="28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r>
              <a:rPr lang="zh-CN" altLang="en-US" sz="28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②“通过立法推进爱国主义教育”体现</a:t>
            </a:r>
            <a:r>
              <a:rPr lang="zh-CN" altLang="en-US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要坚持德治和法治相结合；</a:t>
            </a:r>
            <a:endParaRPr lang="zh-CN" altLang="en-US" sz="28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②</a:t>
            </a:r>
            <a:r>
              <a:rPr lang="en-US" altLang="zh-CN" sz="28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“</a:t>
            </a: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向群众征求意见</a:t>
            </a:r>
            <a:r>
              <a:rPr lang="en-US" altLang="zh-CN" sz="28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”</a:t>
            </a: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体现要</a:t>
            </a:r>
            <a:r>
              <a:rPr lang="zh-CN" altLang="en-US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坚持民主立法，践行全过程人民民主，保障人民当家作主；</a:t>
            </a:r>
            <a:endParaRPr lang="zh-CN" altLang="en-US" sz="28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③</a:t>
            </a:r>
            <a:r>
              <a:rPr lang="en-US" altLang="zh-CN" sz="28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“</a:t>
            </a: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全国人大通过纲要</a:t>
            </a:r>
            <a:r>
              <a:rPr lang="en-US" altLang="zh-CN" sz="28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”</a:t>
            </a: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体现要</a:t>
            </a:r>
            <a:r>
              <a:rPr lang="zh-CN" altLang="en-US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坚持科学立法，实行良法之治</a:t>
            </a:r>
            <a:r>
              <a:rPr lang="en-US" altLang="zh-CN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/</a:t>
            </a:r>
            <a:r>
              <a:rPr lang="zh-CN" altLang="en-US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坚持人民代表大会制度；</a:t>
            </a:r>
            <a:endParaRPr lang="zh-CN" altLang="en-US" sz="28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r>
              <a:rPr lang="zh-CN" altLang="en-US" sz="28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④整个制定过程体现要</a:t>
            </a:r>
            <a:r>
              <a:rPr lang="zh-CN" altLang="en-US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坚持党的领导、人民当家作主、依法治国有机统一。</a:t>
            </a:r>
            <a:endParaRPr lang="zh-CN" altLang="en-US" sz="28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7" name="圆角矩形 6"/>
          <p:cNvSpPr/>
          <p:nvPr>
            <p:custDataLst>
              <p:tags r:id="rId2"/>
            </p:custDataLst>
          </p:nvPr>
        </p:nvSpPr>
        <p:spPr>
          <a:xfrm>
            <a:off x="5213350" y="2907030"/>
            <a:ext cx="2854960" cy="476885"/>
          </a:xfrm>
          <a:prstGeom prst="roundRect">
            <a:avLst/>
          </a:prstGeom>
          <a:noFill/>
          <a:ln w="38100">
            <a:solidFill>
              <a:schemeClr val="accent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圆角矩形 2"/>
          <p:cNvSpPr/>
          <p:nvPr>
            <p:custDataLst>
              <p:tags r:id="rId3"/>
            </p:custDataLst>
          </p:nvPr>
        </p:nvSpPr>
        <p:spPr>
          <a:xfrm>
            <a:off x="8344535" y="2952115"/>
            <a:ext cx="1712595" cy="476885"/>
          </a:xfrm>
          <a:prstGeom prst="roundRect">
            <a:avLst/>
          </a:prstGeom>
          <a:noFill/>
          <a:ln w="38100">
            <a:solidFill>
              <a:schemeClr val="accent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圆角矩形 3"/>
          <p:cNvSpPr/>
          <p:nvPr>
            <p:custDataLst>
              <p:tags r:id="rId4"/>
            </p:custDataLst>
          </p:nvPr>
        </p:nvSpPr>
        <p:spPr>
          <a:xfrm>
            <a:off x="379095" y="1047750"/>
            <a:ext cx="2021205" cy="476885"/>
          </a:xfrm>
          <a:prstGeom prst="roundRect">
            <a:avLst/>
          </a:prstGeom>
          <a:noFill/>
          <a:ln w="38100">
            <a:solidFill>
              <a:schemeClr val="accent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圆角矩形 4"/>
          <p:cNvSpPr/>
          <p:nvPr>
            <p:custDataLst>
              <p:tags r:id="rId5"/>
            </p:custDataLst>
          </p:nvPr>
        </p:nvSpPr>
        <p:spPr>
          <a:xfrm>
            <a:off x="537845" y="1891665"/>
            <a:ext cx="2112645" cy="476885"/>
          </a:xfrm>
          <a:prstGeom prst="roundRect">
            <a:avLst/>
          </a:prstGeom>
          <a:noFill/>
          <a:ln w="38100">
            <a:solidFill>
              <a:schemeClr val="accent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圆角矩形 5"/>
          <p:cNvSpPr/>
          <p:nvPr>
            <p:custDataLst>
              <p:tags r:id="rId6"/>
            </p:custDataLst>
          </p:nvPr>
        </p:nvSpPr>
        <p:spPr>
          <a:xfrm>
            <a:off x="5824220" y="2345055"/>
            <a:ext cx="2243455" cy="476885"/>
          </a:xfrm>
          <a:prstGeom prst="roundRect">
            <a:avLst/>
          </a:prstGeom>
          <a:noFill/>
          <a:ln w="38100">
            <a:solidFill>
              <a:schemeClr val="accent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圆角矩形 7"/>
          <p:cNvSpPr/>
          <p:nvPr>
            <p:custDataLst>
              <p:tags r:id="rId7"/>
            </p:custDataLst>
          </p:nvPr>
        </p:nvSpPr>
        <p:spPr>
          <a:xfrm>
            <a:off x="8769985" y="1868170"/>
            <a:ext cx="2171700" cy="476885"/>
          </a:xfrm>
          <a:prstGeom prst="roundRect">
            <a:avLst/>
          </a:prstGeom>
          <a:noFill/>
          <a:ln w="38100">
            <a:solidFill>
              <a:schemeClr val="accent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airplan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5"/>
          <p:cNvSpPr/>
          <p:nvPr>
            <p:custDataLst>
              <p:tags r:id="rId1"/>
            </p:custDataLst>
          </p:nvPr>
        </p:nvSpPr>
        <p:spPr bwMode="auto">
          <a:xfrm>
            <a:off x="7414895" y="1438910"/>
            <a:ext cx="3666490" cy="3979545"/>
          </a:xfrm>
          <a:custGeom>
            <a:avLst/>
            <a:gdLst>
              <a:gd name="T0" fmla="*/ 1837 w 3175"/>
              <a:gd name="T1" fmla="*/ 92 h 3561"/>
              <a:gd name="T2" fmla="*/ 2381 w 3175"/>
              <a:gd name="T3" fmla="*/ 406 h 3561"/>
              <a:gd name="T4" fmla="*/ 2925 w 3175"/>
              <a:gd name="T5" fmla="*/ 720 h 3561"/>
              <a:gd name="T6" fmla="*/ 3175 w 3175"/>
              <a:gd name="T7" fmla="*/ 1153 h 3561"/>
              <a:gd name="T8" fmla="*/ 3175 w 3175"/>
              <a:gd name="T9" fmla="*/ 1781 h 3561"/>
              <a:gd name="T10" fmla="*/ 3175 w 3175"/>
              <a:gd name="T11" fmla="*/ 2408 h 3561"/>
              <a:gd name="T12" fmla="*/ 2925 w 3175"/>
              <a:gd name="T13" fmla="*/ 2841 h 3561"/>
              <a:gd name="T14" fmla="*/ 2381 w 3175"/>
              <a:gd name="T15" fmla="*/ 3155 h 3561"/>
              <a:gd name="T16" fmla="*/ 1837 w 3175"/>
              <a:gd name="T17" fmla="*/ 3469 h 3561"/>
              <a:gd name="T18" fmla="*/ 1338 w 3175"/>
              <a:gd name="T19" fmla="*/ 3469 h 3561"/>
              <a:gd name="T20" fmla="*/ 794 w 3175"/>
              <a:gd name="T21" fmla="*/ 3155 h 3561"/>
              <a:gd name="T22" fmla="*/ 250 w 3175"/>
              <a:gd name="T23" fmla="*/ 2841 h 3561"/>
              <a:gd name="T24" fmla="*/ 0 w 3175"/>
              <a:gd name="T25" fmla="*/ 2408 h 3561"/>
              <a:gd name="T26" fmla="*/ 0 w 3175"/>
              <a:gd name="T27" fmla="*/ 1781 h 3561"/>
              <a:gd name="T28" fmla="*/ 0 w 3175"/>
              <a:gd name="T29" fmla="*/ 1153 h 3561"/>
              <a:gd name="T30" fmla="*/ 250 w 3175"/>
              <a:gd name="T31" fmla="*/ 720 h 3561"/>
              <a:gd name="T32" fmla="*/ 794 w 3175"/>
              <a:gd name="T33" fmla="*/ 406 h 3561"/>
              <a:gd name="T34" fmla="*/ 1338 w 3175"/>
              <a:gd name="T35" fmla="*/ 92 h 3561"/>
              <a:gd name="T36" fmla="*/ 1837 w 3175"/>
              <a:gd name="T37" fmla="*/ 92 h 35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3175" h="3561">
                <a:moveTo>
                  <a:pt x="1837" y="92"/>
                </a:moveTo>
                <a:lnTo>
                  <a:pt x="2381" y="406"/>
                </a:lnTo>
                <a:lnTo>
                  <a:pt x="2925" y="720"/>
                </a:lnTo>
                <a:cubicBezTo>
                  <a:pt x="3084" y="812"/>
                  <a:pt x="3175" y="969"/>
                  <a:pt x="3175" y="1153"/>
                </a:cubicBezTo>
                <a:lnTo>
                  <a:pt x="3175" y="1781"/>
                </a:lnTo>
                <a:lnTo>
                  <a:pt x="3175" y="2408"/>
                </a:lnTo>
                <a:cubicBezTo>
                  <a:pt x="3175" y="2592"/>
                  <a:pt x="3084" y="2750"/>
                  <a:pt x="2925" y="2841"/>
                </a:cubicBezTo>
                <a:lnTo>
                  <a:pt x="2381" y="3155"/>
                </a:lnTo>
                <a:lnTo>
                  <a:pt x="1837" y="3469"/>
                </a:lnTo>
                <a:cubicBezTo>
                  <a:pt x="1678" y="3561"/>
                  <a:pt x="1496" y="3561"/>
                  <a:pt x="1338" y="3469"/>
                </a:cubicBezTo>
                <a:lnTo>
                  <a:pt x="794" y="3155"/>
                </a:lnTo>
                <a:lnTo>
                  <a:pt x="250" y="2841"/>
                </a:lnTo>
                <a:cubicBezTo>
                  <a:pt x="91" y="2750"/>
                  <a:pt x="0" y="2592"/>
                  <a:pt x="0" y="2408"/>
                </a:cubicBezTo>
                <a:lnTo>
                  <a:pt x="0" y="1781"/>
                </a:lnTo>
                <a:lnTo>
                  <a:pt x="0" y="1153"/>
                </a:lnTo>
                <a:cubicBezTo>
                  <a:pt x="0" y="969"/>
                  <a:pt x="91" y="812"/>
                  <a:pt x="250" y="720"/>
                </a:cubicBezTo>
                <a:lnTo>
                  <a:pt x="794" y="406"/>
                </a:lnTo>
                <a:lnTo>
                  <a:pt x="1338" y="92"/>
                </a:lnTo>
                <a:cubicBezTo>
                  <a:pt x="1496" y="0"/>
                  <a:pt x="1678" y="0"/>
                  <a:pt x="1837" y="92"/>
                </a:cubicBezTo>
                <a:close/>
              </a:path>
            </a:pathLst>
          </a:custGeom>
          <a:noFill/>
          <a:ln w="12700">
            <a:solidFill>
              <a:schemeClr val="accent1"/>
            </a:solidFill>
          </a:ln>
        </p:spPr>
        <p:txBody>
          <a:bodyPr vert="horz" wrap="square" lIns="91440" tIns="45720" rIns="91440" bIns="45720" numCol="1" anchor="t" anchorCtr="0" compatLnSpc="1"/>
          <a:p>
            <a:endParaRPr lang="zh-CN" altLang="en-US"/>
          </a:p>
        </p:txBody>
      </p:sp>
      <p:sp>
        <p:nvSpPr>
          <p:cNvPr id="3" name="Freeform 5"/>
          <p:cNvSpPr/>
          <p:nvPr>
            <p:custDataLst>
              <p:tags r:id="rId2"/>
            </p:custDataLst>
          </p:nvPr>
        </p:nvSpPr>
        <p:spPr bwMode="auto">
          <a:xfrm>
            <a:off x="7645400" y="1722755"/>
            <a:ext cx="3075940" cy="3337560"/>
          </a:xfrm>
          <a:custGeom>
            <a:avLst/>
            <a:gdLst>
              <a:gd name="T0" fmla="*/ 1837 w 3175"/>
              <a:gd name="T1" fmla="*/ 92 h 3561"/>
              <a:gd name="T2" fmla="*/ 2381 w 3175"/>
              <a:gd name="T3" fmla="*/ 406 h 3561"/>
              <a:gd name="T4" fmla="*/ 2925 w 3175"/>
              <a:gd name="T5" fmla="*/ 720 h 3561"/>
              <a:gd name="T6" fmla="*/ 3175 w 3175"/>
              <a:gd name="T7" fmla="*/ 1153 h 3561"/>
              <a:gd name="T8" fmla="*/ 3175 w 3175"/>
              <a:gd name="T9" fmla="*/ 1781 h 3561"/>
              <a:gd name="T10" fmla="*/ 3175 w 3175"/>
              <a:gd name="T11" fmla="*/ 2408 h 3561"/>
              <a:gd name="T12" fmla="*/ 2925 w 3175"/>
              <a:gd name="T13" fmla="*/ 2841 h 3561"/>
              <a:gd name="T14" fmla="*/ 2381 w 3175"/>
              <a:gd name="T15" fmla="*/ 3155 h 3561"/>
              <a:gd name="T16" fmla="*/ 1837 w 3175"/>
              <a:gd name="T17" fmla="*/ 3469 h 3561"/>
              <a:gd name="T18" fmla="*/ 1338 w 3175"/>
              <a:gd name="T19" fmla="*/ 3469 h 3561"/>
              <a:gd name="T20" fmla="*/ 794 w 3175"/>
              <a:gd name="T21" fmla="*/ 3155 h 3561"/>
              <a:gd name="T22" fmla="*/ 250 w 3175"/>
              <a:gd name="T23" fmla="*/ 2841 h 3561"/>
              <a:gd name="T24" fmla="*/ 0 w 3175"/>
              <a:gd name="T25" fmla="*/ 2408 h 3561"/>
              <a:gd name="T26" fmla="*/ 0 w 3175"/>
              <a:gd name="T27" fmla="*/ 1781 h 3561"/>
              <a:gd name="T28" fmla="*/ 0 w 3175"/>
              <a:gd name="T29" fmla="*/ 1153 h 3561"/>
              <a:gd name="T30" fmla="*/ 250 w 3175"/>
              <a:gd name="T31" fmla="*/ 720 h 3561"/>
              <a:gd name="T32" fmla="*/ 794 w 3175"/>
              <a:gd name="T33" fmla="*/ 406 h 3561"/>
              <a:gd name="T34" fmla="*/ 1338 w 3175"/>
              <a:gd name="T35" fmla="*/ 92 h 3561"/>
              <a:gd name="T36" fmla="*/ 1837 w 3175"/>
              <a:gd name="T37" fmla="*/ 92 h 35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3175" h="3561">
                <a:moveTo>
                  <a:pt x="1837" y="92"/>
                </a:moveTo>
                <a:lnTo>
                  <a:pt x="2381" y="406"/>
                </a:lnTo>
                <a:lnTo>
                  <a:pt x="2925" y="720"/>
                </a:lnTo>
                <a:cubicBezTo>
                  <a:pt x="3084" y="812"/>
                  <a:pt x="3175" y="969"/>
                  <a:pt x="3175" y="1153"/>
                </a:cubicBezTo>
                <a:lnTo>
                  <a:pt x="3175" y="1781"/>
                </a:lnTo>
                <a:lnTo>
                  <a:pt x="3175" y="2408"/>
                </a:lnTo>
                <a:cubicBezTo>
                  <a:pt x="3175" y="2592"/>
                  <a:pt x="3084" y="2750"/>
                  <a:pt x="2925" y="2841"/>
                </a:cubicBezTo>
                <a:lnTo>
                  <a:pt x="2381" y="3155"/>
                </a:lnTo>
                <a:lnTo>
                  <a:pt x="1837" y="3469"/>
                </a:lnTo>
                <a:cubicBezTo>
                  <a:pt x="1678" y="3561"/>
                  <a:pt x="1496" y="3561"/>
                  <a:pt x="1338" y="3469"/>
                </a:cubicBezTo>
                <a:lnTo>
                  <a:pt x="794" y="3155"/>
                </a:lnTo>
                <a:lnTo>
                  <a:pt x="250" y="2841"/>
                </a:lnTo>
                <a:cubicBezTo>
                  <a:pt x="91" y="2750"/>
                  <a:pt x="0" y="2592"/>
                  <a:pt x="0" y="2408"/>
                </a:cubicBezTo>
                <a:lnTo>
                  <a:pt x="0" y="1781"/>
                </a:lnTo>
                <a:lnTo>
                  <a:pt x="0" y="1153"/>
                </a:lnTo>
                <a:cubicBezTo>
                  <a:pt x="0" y="969"/>
                  <a:pt x="91" y="812"/>
                  <a:pt x="250" y="720"/>
                </a:cubicBezTo>
                <a:lnTo>
                  <a:pt x="794" y="406"/>
                </a:lnTo>
                <a:lnTo>
                  <a:pt x="1338" y="92"/>
                </a:lnTo>
                <a:cubicBezTo>
                  <a:pt x="1496" y="0"/>
                  <a:pt x="1678" y="0"/>
                  <a:pt x="1837" y="92"/>
                </a:cubicBezTo>
                <a:close/>
              </a:path>
            </a:pathLst>
          </a:custGeom>
          <a:solidFill>
            <a:schemeClr val="accent3"/>
          </a:solidFill>
          <a:ln w="28575">
            <a:gradFill>
              <a:gsLst>
                <a:gs pos="50000">
                  <a:srgbClr val="FFFF00"/>
                </a:gs>
                <a:gs pos="0">
                  <a:srgbClr val="FFA000"/>
                </a:gs>
                <a:gs pos="100000">
                  <a:srgbClr val="FFA000"/>
                </a:gs>
              </a:gsLst>
              <a:lin ang="1800000" scaled="0"/>
            </a:gradFill>
          </a:ln>
          <a:effectLst>
            <a:outerShdw blurRad="203200" dist="1016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0" name="矩形 9"/>
          <p:cNvSpPr/>
          <p:nvPr>
            <p:custDataLst>
              <p:tags r:id="rId3"/>
            </p:custDataLst>
          </p:nvPr>
        </p:nvSpPr>
        <p:spPr>
          <a:xfrm>
            <a:off x="140" y="378209"/>
            <a:ext cx="5320146" cy="786735"/>
          </a:xfrm>
          <a:prstGeom prst="rect">
            <a:avLst/>
          </a:prstGeom>
          <a:ln>
            <a:noFill/>
          </a:ln>
          <a:effectLst>
            <a:outerShdw blurRad="127000" dist="508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>
            <p:custDataLst>
              <p:tags r:id="rId4"/>
            </p:custDataLst>
          </p:nvPr>
        </p:nvSpPr>
        <p:spPr>
          <a:xfrm>
            <a:off x="650240" y="2482215"/>
            <a:ext cx="6454775" cy="2553335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在解读情境材料的过程中，</a:t>
            </a:r>
            <a:endParaRPr lang="zh-CN" altLang="en-US" sz="32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不仅要分析</a:t>
            </a:r>
            <a:r>
              <a:rPr lang="zh-CN" altLang="en-US" sz="32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每个材料中的关键信息，</a:t>
            </a:r>
            <a:r>
              <a:rPr lang="zh-CN" altLang="en-US" sz="32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提炼出知识点；</a:t>
            </a:r>
            <a:endParaRPr lang="zh-CN" altLang="en-US" sz="32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还要分析</a:t>
            </a:r>
            <a:r>
              <a:rPr lang="zh-CN" altLang="en-US" sz="32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材料之间的内在逻辑关系，</a:t>
            </a:r>
            <a:r>
              <a:rPr lang="zh-CN" altLang="en-US" sz="32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从而推导知识点。</a:t>
            </a:r>
            <a:endParaRPr lang="zh-CN" altLang="en-US" sz="32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>
            <p:custDataLst>
              <p:tags r:id="rId5"/>
            </p:custDataLst>
          </p:nvPr>
        </p:nvSpPr>
        <p:spPr>
          <a:xfrm>
            <a:off x="1196815" y="449423"/>
            <a:ext cx="2926080" cy="645160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zh-CN" altLang="en-US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答题技巧小结</a:t>
            </a:r>
            <a:endParaRPr lang="zh-CN" altLang="en-US" sz="3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8101980" y="2551954"/>
            <a:ext cx="2162966" cy="175323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 algn="ctr"/>
            <a:r>
              <a:rPr lang="zh-CN" altLang="en-US" sz="3600" b="1" dirty="0">
                <a:gradFill>
                  <a:gsLst>
                    <a:gs pos="0">
                      <a:srgbClr val="FFC000"/>
                    </a:gs>
                    <a:gs pos="33000">
                      <a:srgbClr val="FFFF99"/>
                    </a:gs>
                    <a:gs pos="66000">
                      <a:srgbClr val="F2B800"/>
                    </a:gs>
                    <a:gs pos="100000">
                      <a:srgbClr val="FFFF00"/>
                    </a:gs>
                  </a:gsLst>
                  <a:lin ang="5400000" scaled="0"/>
                </a:gradFill>
                <a:effectLst>
                  <a:outerShdw blurRad="152400" dist="152400" dir="2700000" algn="tl" rotWithShape="0">
                    <a:prstClr val="black">
                      <a:alpha val="6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解题</a:t>
            </a:r>
            <a:endParaRPr lang="zh-CN" altLang="en-US" sz="3600" b="1" dirty="0">
              <a:gradFill>
                <a:gsLst>
                  <a:gs pos="0">
                    <a:srgbClr val="FFC000"/>
                  </a:gs>
                  <a:gs pos="33000">
                    <a:srgbClr val="FFFF99"/>
                  </a:gs>
                  <a:gs pos="66000">
                    <a:srgbClr val="F2B800"/>
                  </a:gs>
                  <a:gs pos="100000">
                    <a:srgbClr val="FFFF00"/>
                  </a:gs>
                </a:gsLst>
                <a:lin ang="5400000" scaled="0"/>
              </a:gradFill>
              <a:effectLst>
                <a:outerShdw blurRad="152400" dist="152400" dir="2700000" algn="tl" rotWithShape="0">
                  <a:prstClr val="black">
                    <a:alpha val="6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3600" b="1" dirty="0">
                <a:gradFill>
                  <a:gsLst>
                    <a:gs pos="0">
                      <a:srgbClr val="FFC000"/>
                    </a:gs>
                    <a:gs pos="33000">
                      <a:srgbClr val="FFFF99"/>
                    </a:gs>
                    <a:gs pos="66000">
                      <a:srgbClr val="F2B800"/>
                    </a:gs>
                    <a:gs pos="100000">
                      <a:srgbClr val="FFFF00"/>
                    </a:gs>
                  </a:gsLst>
                  <a:lin ang="5400000" scaled="0"/>
                </a:gradFill>
                <a:effectLst>
                  <a:outerShdw blurRad="152400" dist="152400" dir="2700000" algn="tl" rotWithShape="0">
                    <a:prstClr val="black">
                      <a:alpha val="6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锦囊</a:t>
            </a:r>
            <a:endParaRPr lang="zh-CN" altLang="en-US" sz="3600" b="1" dirty="0">
              <a:gradFill>
                <a:gsLst>
                  <a:gs pos="0">
                    <a:srgbClr val="FFC000"/>
                  </a:gs>
                  <a:gs pos="33000">
                    <a:srgbClr val="FFFF99"/>
                  </a:gs>
                  <a:gs pos="66000">
                    <a:srgbClr val="F2B800"/>
                  </a:gs>
                  <a:gs pos="100000">
                    <a:srgbClr val="FFFF00"/>
                  </a:gs>
                </a:gsLst>
                <a:lin ang="5400000" scaled="0"/>
              </a:gradFill>
              <a:effectLst>
                <a:outerShdw blurRad="152400" dist="152400" dir="2700000" algn="tl" rotWithShape="0">
                  <a:prstClr val="black">
                    <a:alpha val="6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3600" b="1" dirty="0">
                <a:gradFill>
                  <a:gsLst>
                    <a:gs pos="0">
                      <a:srgbClr val="FFC000"/>
                    </a:gs>
                    <a:gs pos="33000">
                      <a:srgbClr val="FFFF99"/>
                    </a:gs>
                    <a:gs pos="66000">
                      <a:srgbClr val="F2B800"/>
                    </a:gs>
                    <a:gs pos="100000">
                      <a:srgbClr val="FFFF00"/>
                    </a:gs>
                  </a:gsLst>
                  <a:lin ang="5400000" scaled="0"/>
                </a:gradFill>
                <a:effectLst>
                  <a:outerShdw blurRad="152400" dist="152400" dir="2700000" algn="tl" rotWithShape="0">
                    <a:prstClr val="black">
                      <a:alpha val="6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妙计</a:t>
            </a:r>
            <a:endParaRPr lang="zh-CN" altLang="en-US" sz="3600" b="1" dirty="0">
              <a:gradFill>
                <a:gsLst>
                  <a:gs pos="0">
                    <a:srgbClr val="FFC000"/>
                  </a:gs>
                  <a:gs pos="33000">
                    <a:srgbClr val="FFFF99"/>
                  </a:gs>
                  <a:gs pos="66000">
                    <a:srgbClr val="F2B800"/>
                  </a:gs>
                  <a:gs pos="100000">
                    <a:srgbClr val="FFFF00"/>
                  </a:gs>
                </a:gsLst>
                <a:lin ang="5400000" scaled="0"/>
              </a:gradFill>
              <a:effectLst>
                <a:outerShdw blurRad="152400" dist="152400" dir="2700000" algn="tl" rotWithShape="0">
                  <a:prstClr val="black">
                    <a:alpha val="6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6" presetClass="emph" presetSubtype="0" decel="10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11" dur="250" fill="hold"/>
                                        <p:tgtEl>
                                          <p:spTgt spid="10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2" presetID="6" presetClass="emph" presetSubtype="0" decel="100000" fill="hold" grpId="2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13" dur="250" fill="hold"/>
                                        <p:tgtEl>
                                          <p:spTgt spid="10"/>
                                        </p:tgtEl>
                                      </p:cBhvr>
                                      <p:by x="83000" y="83000"/>
                                    </p:animScale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6" presetClass="emph" presetSubtype="0" decel="10000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animScale>
                                      <p:cBhvr>
                                        <p:cTn id="20" dur="250" fill="hold"/>
                                        <p:tgtEl>
                                          <p:spTgt spid="12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6" presetClass="emph" presetSubtype="0" decel="100000" fill="hold" grpId="2" nodeType="withEffect">
                                  <p:stCondLst>
                                    <p:cond delay="800"/>
                                  </p:stCondLst>
                                  <p:childTnLst>
                                    <p:animScale>
                                      <p:cBhvr>
                                        <p:cTn id="22" dur="250" fill="hold"/>
                                        <p:tgtEl>
                                          <p:spTgt spid="12"/>
                                        </p:tgtEl>
                                      </p:cBhvr>
                                      <p:by x="83000" y="83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6" presetClass="emph" presetSubtype="0" decel="10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30" dur="250" fill="hold"/>
                                        <p:tgtEl>
                                          <p:spTgt spid="2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31" presetID="6" presetClass="emph" presetSubtype="0" decel="100000" fill="hold" grpId="2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32" dur="250" fill="hold"/>
                                        <p:tgtEl>
                                          <p:spTgt spid="2"/>
                                        </p:tgtEl>
                                      </p:cBhvr>
                                      <p:by x="83000" y="83000"/>
                                    </p:animScale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6" presetClass="emph" presetSubtype="0" decel="10000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animScale>
                                      <p:cBhvr>
                                        <p:cTn id="39" dur="250" fill="hold"/>
                                        <p:tgtEl>
                                          <p:spTgt spid="3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6" presetClass="emph" presetSubtype="0" decel="100000" fill="hold" grpId="2" nodeType="withEffect">
                                  <p:stCondLst>
                                    <p:cond delay="800"/>
                                  </p:stCondLst>
                                  <p:childTnLst>
                                    <p:animScale>
                                      <p:cBhvr>
                                        <p:cTn id="41" dur="250" fill="hold"/>
                                        <p:tgtEl>
                                          <p:spTgt spid="3"/>
                                        </p:tgtEl>
                                      </p:cBhvr>
                                      <p:by x="83000" y="83000"/>
                                    </p:animScale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6" presetClass="emph" presetSubtype="0" decel="10000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Scale>
                                      <p:cBhvr>
                                        <p:cTn id="48" dur="250" fill="hold"/>
                                        <p:tgtEl>
                                          <p:spTgt spid="9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49" presetID="6" presetClass="emph" presetSubtype="0" decel="10000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50" dur="250" fill="hold"/>
                                        <p:tgtEl>
                                          <p:spTgt spid="9"/>
                                        </p:tgtEl>
                                      </p:cBhvr>
                                      <p:by x="83000" y="83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5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0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5" dur="5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0" grpId="1" bldLvl="0" animBg="1"/>
      <p:bldP spid="10" grpId="2" bldLvl="0" animBg="1"/>
      <p:bldP spid="12" grpId="0"/>
      <p:bldP spid="12" grpId="1"/>
      <p:bldP spid="12" grpId="2"/>
      <p:bldP spid="2" grpId="0" bldLvl="0" animBg="1"/>
      <p:bldP spid="2" grpId="1" bldLvl="0" animBg="1"/>
      <p:bldP spid="2" grpId="2" bldLvl="0" animBg="1"/>
      <p:bldP spid="3" grpId="0" bldLvl="0" animBg="1"/>
      <p:bldP spid="3" grpId="1" bldLvl="0" animBg="1"/>
      <p:bldP spid="3" grpId="2" bldLvl="0" animBg="1"/>
      <p:bldP spid="9" grpId="0" bldLvl="0" animBg="1"/>
      <p:bldP spid="9" grpId="1" bldLvl="0" animBg="1"/>
      <p:bldP spid="9" grpId="2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150495" y="106045"/>
            <a:ext cx="11891010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6.发展新质生产力是推动高质量发展的内在要求和重要着力点。同学们收集了一些我国发展新质生产力的新闻。①开展“人工智能+”行动，塑造发展新动能新优势；②风电、光伏并网发电，电动汽车与绿色能源协同发展；③以创新人才培养赋能新质生产力；④加大全国统一大市场建设，促进资源要素更大范围内畅通流动；⑤加大引用外资力度，打造“投资中国”品牌。有同学认为，只要党的领导，就能发展好新质生产力。请你结合新闻和所学知识，请你评析该观点。（5分）</a:t>
            </a:r>
            <a:endParaRPr lang="zh-CN" altLang="en-US" sz="2400" b="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10" name="矩形 9"/>
          <p:cNvSpPr/>
          <p:nvPr>
            <p:custDataLst>
              <p:tags r:id="rId1"/>
            </p:custDataLst>
          </p:nvPr>
        </p:nvSpPr>
        <p:spPr>
          <a:xfrm>
            <a:off x="150635" y="4308224"/>
            <a:ext cx="5320146" cy="786735"/>
          </a:xfrm>
          <a:prstGeom prst="rect">
            <a:avLst/>
          </a:prstGeom>
          <a:ln>
            <a:noFill/>
          </a:ln>
          <a:effectLst>
            <a:outerShdw blurRad="127000" dist="508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>
            <p:custDataLst>
              <p:tags r:id="rId2"/>
            </p:custDataLst>
          </p:nvPr>
        </p:nvSpPr>
        <p:spPr>
          <a:xfrm>
            <a:off x="1238090" y="4379438"/>
            <a:ext cx="2926080" cy="645160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p>
            <a:r>
              <a:rPr lang="zh-CN" altLang="en-US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答题技巧小结</a:t>
            </a:r>
            <a:endParaRPr lang="zh-CN" altLang="en-US" sz="3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>
            <p:custDataLst>
              <p:tags r:id="rId3"/>
            </p:custDataLst>
          </p:nvPr>
        </p:nvSpPr>
        <p:spPr>
          <a:xfrm>
            <a:off x="5858510" y="3521075"/>
            <a:ext cx="6031230" cy="2553335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p>
            <a:pPr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明确题型</a:t>
            </a:r>
            <a:r>
              <a:rPr lang="en-US" altLang="zh-CN" sz="32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——</a:t>
            </a:r>
            <a:r>
              <a:rPr lang="zh-CN" altLang="en-US" sz="32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补全类评析题</a:t>
            </a:r>
            <a:endParaRPr lang="zh-CN" altLang="en-US" sz="32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判断</a:t>
            </a:r>
            <a:endParaRPr lang="zh-CN" altLang="en-US" sz="32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肯定条件合理之处</a:t>
            </a:r>
            <a:endParaRPr lang="zh-CN" altLang="en-US" sz="32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补全条件不足之处</a:t>
            </a:r>
            <a:endParaRPr lang="zh-CN" altLang="en-US" sz="32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总论</a:t>
            </a:r>
            <a:endParaRPr lang="en-US" altLang="zh-CN" sz="32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airplan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6" presetClass="emph" presetSubtype="0" decel="10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11" dur="250" fill="hold"/>
                                        <p:tgtEl>
                                          <p:spTgt spid="10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2" presetID="6" presetClass="emph" presetSubtype="0" decel="100000" fill="hold" grpId="2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13" dur="250" fill="hold"/>
                                        <p:tgtEl>
                                          <p:spTgt spid="10"/>
                                        </p:tgtEl>
                                      </p:cBhvr>
                                      <p:by x="83000" y="83000"/>
                                    </p:animScale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6" presetClass="emph" presetSubtype="0" decel="10000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animScale>
                                      <p:cBhvr>
                                        <p:cTn id="20" dur="250" fill="hold"/>
                                        <p:tgtEl>
                                          <p:spTgt spid="12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6" presetClass="emph" presetSubtype="0" decel="100000" fill="hold" grpId="2" nodeType="withEffect">
                                  <p:stCondLst>
                                    <p:cond delay="800"/>
                                  </p:stCondLst>
                                  <p:childTnLst>
                                    <p:animScale>
                                      <p:cBhvr>
                                        <p:cTn id="22" dur="250" fill="hold"/>
                                        <p:tgtEl>
                                          <p:spTgt spid="12"/>
                                        </p:tgtEl>
                                      </p:cBhvr>
                                      <p:by x="83000" y="83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00"/>
                            </p:stCondLst>
                            <p:childTnLst>
                              <p:par>
                                <p:cTn id="3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500"/>
                            </p:stCondLst>
                            <p:childTnLst>
                              <p:par>
                                <p:cTn id="3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000"/>
                            </p:stCondLst>
                            <p:childTnLst>
                              <p:par>
                                <p:cTn id="41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0" grpId="1" bldLvl="0" animBg="1"/>
      <p:bldP spid="10" grpId="2" bldLvl="0" animBg="1"/>
      <p:bldP spid="12" grpId="0"/>
      <p:bldP spid="12" grpId="1"/>
      <p:bldP spid="12" grpId="2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>
            <p:custDataLst>
              <p:tags r:id="rId2"/>
            </p:custDataLst>
          </p:nvPr>
        </p:nvSpPr>
        <p:spPr>
          <a:xfrm>
            <a:off x="2555875" y="2496185"/>
            <a:ext cx="6830060" cy="1198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7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党的专题复习课</a:t>
            </a:r>
            <a:endParaRPr lang="zh-CN" altLang="en-US" sz="72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Freeform 29"/>
          <p:cNvSpPr/>
          <p:nvPr/>
        </p:nvSpPr>
        <p:spPr bwMode="auto">
          <a:xfrm>
            <a:off x="5221018" y="590692"/>
            <a:ext cx="1749965" cy="1563763"/>
          </a:xfrm>
          <a:custGeom>
            <a:avLst/>
            <a:gdLst>
              <a:gd name="T0" fmla="*/ 803 w 1880"/>
              <a:gd name="T1" fmla="*/ 15 h 1680"/>
              <a:gd name="T2" fmla="*/ 1253 w 1880"/>
              <a:gd name="T3" fmla="*/ 1067 h 1680"/>
              <a:gd name="T4" fmla="*/ 728 w 1880"/>
              <a:gd name="T5" fmla="*/ 540 h 1680"/>
              <a:gd name="T6" fmla="*/ 928 w 1880"/>
              <a:gd name="T7" fmla="*/ 339 h 1680"/>
              <a:gd name="T8" fmla="*/ 803 w 1880"/>
              <a:gd name="T9" fmla="*/ 215 h 1680"/>
              <a:gd name="T10" fmla="*/ 549 w 1880"/>
              <a:gd name="T11" fmla="*/ 267 h 1680"/>
              <a:gd name="T12" fmla="*/ 150 w 1880"/>
              <a:gd name="T13" fmla="*/ 666 h 1680"/>
              <a:gd name="T14" fmla="*/ 376 w 1880"/>
              <a:gd name="T15" fmla="*/ 890 h 1680"/>
              <a:gd name="T16" fmla="*/ 527 w 1880"/>
              <a:gd name="T17" fmla="*/ 741 h 1680"/>
              <a:gd name="T18" fmla="*/ 1052 w 1880"/>
              <a:gd name="T19" fmla="*/ 1266 h 1680"/>
              <a:gd name="T20" fmla="*/ 176 w 1880"/>
              <a:gd name="T21" fmla="*/ 1090 h 1680"/>
              <a:gd name="T22" fmla="*/ 49 w 1880"/>
              <a:gd name="T23" fmla="*/ 1217 h 1680"/>
              <a:gd name="T24" fmla="*/ 159 w 1880"/>
              <a:gd name="T25" fmla="*/ 1357 h 1680"/>
              <a:gd name="T26" fmla="*/ 144 w 1880"/>
              <a:gd name="T27" fmla="*/ 1371 h 1680"/>
              <a:gd name="T28" fmla="*/ 122 w 1880"/>
              <a:gd name="T29" fmla="*/ 1367 h 1680"/>
              <a:gd name="T30" fmla="*/ 0 w 1880"/>
              <a:gd name="T31" fmla="*/ 1494 h 1680"/>
              <a:gd name="T32" fmla="*/ 123 w 1880"/>
              <a:gd name="T33" fmla="*/ 1616 h 1680"/>
              <a:gd name="T34" fmla="*/ 249 w 1880"/>
              <a:gd name="T35" fmla="*/ 1493 h 1680"/>
              <a:gd name="T36" fmla="*/ 245 w 1880"/>
              <a:gd name="T37" fmla="*/ 1470 h 1680"/>
              <a:gd name="T38" fmla="*/ 265 w 1880"/>
              <a:gd name="T39" fmla="*/ 1451 h 1680"/>
              <a:gd name="T40" fmla="*/ 1255 w 1880"/>
              <a:gd name="T41" fmla="*/ 1467 h 1680"/>
              <a:gd name="T42" fmla="*/ 1402 w 1880"/>
              <a:gd name="T43" fmla="*/ 1615 h 1680"/>
              <a:gd name="T44" fmla="*/ 1603 w 1880"/>
              <a:gd name="T45" fmla="*/ 1416 h 1680"/>
              <a:gd name="T46" fmla="*/ 1455 w 1880"/>
              <a:gd name="T47" fmla="*/ 1267 h 1680"/>
              <a:gd name="T48" fmla="*/ 803 w 1880"/>
              <a:gd name="T49" fmla="*/ 15 h 16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880" h="1680">
                <a:moveTo>
                  <a:pt x="803" y="15"/>
                </a:moveTo>
                <a:cubicBezTo>
                  <a:pt x="1217" y="170"/>
                  <a:pt x="1468" y="665"/>
                  <a:pt x="1253" y="1067"/>
                </a:cubicBezTo>
                <a:cubicBezTo>
                  <a:pt x="728" y="540"/>
                  <a:pt x="728" y="540"/>
                  <a:pt x="728" y="540"/>
                </a:cubicBezTo>
                <a:cubicBezTo>
                  <a:pt x="928" y="339"/>
                  <a:pt x="928" y="339"/>
                  <a:pt x="928" y="339"/>
                </a:cubicBezTo>
                <a:cubicBezTo>
                  <a:pt x="803" y="215"/>
                  <a:pt x="803" y="215"/>
                  <a:pt x="803" y="215"/>
                </a:cubicBezTo>
                <a:cubicBezTo>
                  <a:pt x="733" y="282"/>
                  <a:pt x="623" y="297"/>
                  <a:pt x="549" y="267"/>
                </a:cubicBezTo>
                <a:cubicBezTo>
                  <a:pt x="150" y="666"/>
                  <a:pt x="150" y="666"/>
                  <a:pt x="150" y="666"/>
                </a:cubicBezTo>
                <a:cubicBezTo>
                  <a:pt x="376" y="890"/>
                  <a:pt x="376" y="890"/>
                  <a:pt x="376" y="890"/>
                </a:cubicBezTo>
                <a:cubicBezTo>
                  <a:pt x="527" y="741"/>
                  <a:pt x="527" y="741"/>
                  <a:pt x="527" y="741"/>
                </a:cubicBezTo>
                <a:cubicBezTo>
                  <a:pt x="1052" y="1266"/>
                  <a:pt x="1052" y="1266"/>
                  <a:pt x="1052" y="1266"/>
                </a:cubicBezTo>
                <a:cubicBezTo>
                  <a:pt x="795" y="1407"/>
                  <a:pt x="439" y="1363"/>
                  <a:pt x="176" y="1090"/>
                </a:cubicBezTo>
                <a:cubicBezTo>
                  <a:pt x="49" y="1217"/>
                  <a:pt x="49" y="1217"/>
                  <a:pt x="49" y="1217"/>
                </a:cubicBezTo>
                <a:cubicBezTo>
                  <a:pt x="87" y="1270"/>
                  <a:pt x="119" y="1317"/>
                  <a:pt x="159" y="1357"/>
                </a:cubicBezTo>
                <a:cubicBezTo>
                  <a:pt x="155" y="1362"/>
                  <a:pt x="144" y="1371"/>
                  <a:pt x="144" y="1371"/>
                </a:cubicBezTo>
                <a:cubicBezTo>
                  <a:pt x="137" y="1370"/>
                  <a:pt x="129" y="1367"/>
                  <a:pt x="122" y="1367"/>
                </a:cubicBezTo>
                <a:cubicBezTo>
                  <a:pt x="55" y="1367"/>
                  <a:pt x="0" y="1426"/>
                  <a:pt x="0" y="1494"/>
                </a:cubicBezTo>
                <a:cubicBezTo>
                  <a:pt x="0" y="1561"/>
                  <a:pt x="55" y="1616"/>
                  <a:pt x="123" y="1616"/>
                </a:cubicBezTo>
                <a:cubicBezTo>
                  <a:pt x="191" y="1616"/>
                  <a:pt x="249" y="1561"/>
                  <a:pt x="249" y="1493"/>
                </a:cubicBezTo>
                <a:cubicBezTo>
                  <a:pt x="249" y="1485"/>
                  <a:pt x="247" y="1478"/>
                  <a:pt x="245" y="1470"/>
                </a:cubicBezTo>
                <a:cubicBezTo>
                  <a:pt x="265" y="1451"/>
                  <a:pt x="265" y="1451"/>
                  <a:pt x="265" y="1451"/>
                </a:cubicBezTo>
                <a:cubicBezTo>
                  <a:pt x="567" y="1655"/>
                  <a:pt x="898" y="1680"/>
                  <a:pt x="1255" y="1467"/>
                </a:cubicBezTo>
                <a:cubicBezTo>
                  <a:pt x="1402" y="1615"/>
                  <a:pt x="1402" y="1615"/>
                  <a:pt x="1402" y="1615"/>
                </a:cubicBezTo>
                <a:cubicBezTo>
                  <a:pt x="1603" y="1416"/>
                  <a:pt x="1603" y="1416"/>
                  <a:pt x="1603" y="1416"/>
                </a:cubicBezTo>
                <a:cubicBezTo>
                  <a:pt x="1455" y="1267"/>
                  <a:pt x="1455" y="1267"/>
                  <a:pt x="1455" y="1267"/>
                </a:cubicBezTo>
                <a:cubicBezTo>
                  <a:pt x="1880" y="628"/>
                  <a:pt x="1313" y="0"/>
                  <a:pt x="803" y="1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55785" y="223519"/>
            <a:ext cx="2857500" cy="1190625"/>
          </a:xfrm>
          <a:prstGeom prst="rect">
            <a:avLst/>
          </a:prstGeom>
        </p:spPr>
      </p:pic>
      <p:sp>
        <p:nvSpPr>
          <p:cNvPr id="2" name="文本框 1"/>
          <p:cNvSpPr txBox="1"/>
          <p:nvPr>
            <p:custDataLst>
              <p:tags r:id="rId5"/>
            </p:custDataLst>
          </p:nvPr>
        </p:nvSpPr>
        <p:spPr>
          <a:xfrm>
            <a:off x="3558540" y="4151630"/>
            <a:ext cx="482473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36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zh-CN" altLang="en-US" sz="36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龙虎塘中学</a:t>
            </a:r>
            <a:r>
              <a:rPr lang="en-US" altLang="zh-CN" sz="36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</a:t>
            </a:r>
            <a:r>
              <a:rPr lang="zh-CN" altLang="en-US" sz="36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张嘉诚</a:t>
            </a:r>
            <a:endParaRPr lang="zh-CN" altLang="en-US" sz="36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ctr"/>
            <a:r>
              <a:rPr lang="en-US" altLang="zh-CN" sz="36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2024</a:t>
            </a:r>
            <a:r>
              <a:rPr lang="zh-CN" altLang="en-US" sz="36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年</a:t>
            </a:r>
            <a:r>
              <a:rPr lang="en-US" altLang="zh-CN" sz="36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5</a:t>
            </a:r>
            <a:r>
              <a:rPr lang="zh-CN" altLang="en-US" sz="36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月</a:t>
            </a:r>
            <a:endParaRPr lang="zh-CN" altLang="en-US" sz="36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Requires="p14" p14:dur="500">
        <p15:prstTrans prst="curtains"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3.7037E-6 L -0.41185 -3.7037E-6 " pathEditMode="relative" rAng="0" ptsTypes="AA">
                                      <p:cBhvr>
                                        <p:cTn id="18" dur="500" spd="-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599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25E-6 -1.11111E-6 L 0.31575 -1.11111E-6 " pathEditMode="relative" rAng="0" ptsTypes="AA">
                                      <p:cBhvr>
                                        <p:cTn id="26" dur="2000" spd="-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781" y="0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8" grpId="0" animBg="1"/>
      <p:bldP spid="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IMG_20240528_234040_edit_27992980442560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2915" y="476250"/>
            <a:ext cx="11451590" cy="428244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187960" y="5241925"/>
            <a:ext cx="1181544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【任务】作为小老师，请你评价该同学答案的优劣，并予以打分。</a:t>
            </a:r>
            <a:endParaRPr lang="zh-CN" altLang="en-US" sz="32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22960" y="815340"/>
            <a:ext cx="10401935" cy="50158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highlight>
                  <a:srgbClr val="FFFF00"/>
                </a:highligh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判断：</a:t>
            </a:r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这个观点是片面的</a:t>
            </a:r>
            <a:endParaRPr lang="zh-CN" altLang="en-US" sz="32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r>
              <a:rPr lang="zh-CN" altLang="en-US" sz="3200" b="1">
                <a:highlight>
                  <a:srgbClr val="FFFF00"/>
                </a:highligh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肯定合理之处：</a:t>
            </a:r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党的领导是中国特色社会主义最本质特征，是中国特色社会主义制度的最大优势。</a:t>
            </a:r>
            <a:endParaRPr lang="zh-CN" altLang="en-US" sz="32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r>
              <a:rPr lang="zh-CN" altLang="en-US" sz="3200" b="1">
                <a:highlight>
                  <a:srgbClr val="FFFF00"/>
                </a:highligh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补全不足之处：</a:t>
            </a:r>
            <a:endParaRPr lang="zh-CN" altLang="en-US" sz="3200" b="1">
              <a:highlight>
                <a:srgbClr val="FFFF00"/>
              </a:highlight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r>
              <a:rPr lang="en-US" altLang="zh-CN" sz="32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1.</a:t>
            </a:r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实施创新驱动发展战略，，提高自主创新能力；</a:t>
            </a:r>
            <a:endParaRPr lang="en-US" altLang="zh-CN" sz="32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r>
              <a:rPr lang="en-US" altLang="zh-CN" sz="32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2.</a:t>
            </a:r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走绿色发展道路；</a:t>
            </a:r>
            <a:endParaRPr lang="en-US" altLang="zh-CN" sz="32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r>
              <a:rPr lang="en-US" altLang="zh-CN" sz="32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3.</a:t>
            </a:r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实施人才强国战略，大力培养人才；</a:t>
            </a:r>
            <a:endParaRPr lang="en-US" altLang="zh-CN" sz="32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r>
              <a:rPr lang="en-US" altLang="zh-CN" sz="32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4.</a:t>
            </a:r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完善和发展社会主义市场经济体制；</a:t>
            </a:r>
            <a:endParaRPr lang="zh-CN" altLang="en-US" sz="32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r>
              <a:rPr lang="en-US" altLang="zh-CN" sz="32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5.</a:t>
            </a:r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坚持对外开放的基本国策。</a:t>
            </a:r>
            <a:endParaRPr lang="zh-CN" altLang="en-US" sz="32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r>
              <a:rPr lang="zh-CN" altLang="en-US" sz="3200" b="1">
                <a:highlight>
                  <a:srgbClr val="FFFF00"/>
                </a:highligh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总论：</a:t>
            </a:r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各方要各司其职，相互配合，努力发展新质生产力。</a:t>
            </a:r>
            <a:endParaRPr lang="zh-CN" altLang="en-US" sz="32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5"/>
          <p:cNvSpPr/>
          <p:nvPr>
            <p:custDataLst>
              <p:tags r:id="rId1"/>
            </p:custDataLst>
          </p:nvPr>
        </p:nvSpPr>
        <p:spPr bwMode="auto">
          <a:xfrm>
            <a:off x="8289290" y="1438910"/>
            <a:ext cx="3666490" cy="3979545"/>
          </a:xfrm>
          <a:custGeom>
            <a:avLst/>
            <a:gdLst>
              <a:gd name="T0" fmla="*/ 1837 w 3175"/>
              <a:gd name="T1" fmla="*/ 92 h 3561"/>
              <a:gd name="T2" fmla="*/ 2381 w 3175"/>
              <a:gd name="T3" fmla="*/ 406 h 3561"/>
              <a:gd name="T4" fmla="*/ 2925 w 3175"/>
              <a:gd name="T5" fmla="*/ 720 h 3561"/>
              <a:gd name="T6" fmla="*/ 3175 w 3175"/>
              <a:gd name="T7" fmla="*/ 1153 h 3561"/>
              <a:gd name="T8" fmla="*/ 3175 w 3175"/>
              <a:gd name="T9" fmla="*/ 1781 h 3561"/>
              <a:gd name="T10" fmla="*/ 3175 w 3175"/>
              <a:gd name="T11" fmla="*/ 2408 h 3561"/>
              <a:gd name="T12" fmla="*/ 2925 w 3175"/>
              <a:gd name="T13" fmla="*/ 2841 h 3561"/>
              <a:gd name="T14" fmla="*/ 2381 w 3175"/>
              <a:gd name="T15" fmla="*/ 3155 h 3561"/>
              <a:gd name="T16" fmla="*/ 1837 w 3175"/>
              <a:gd name="T17" fmla="*/ 3469 h 3561"/>
              <a:gd name="T18" fmla="*/ 1338 w 3175"/>
              <a:gd name="T19" fmla="*/ 3469 h 3561"/>
              <a:gd name="T20" fmla="*/ 794 w 3175"/>
              <a:gd name="T21" fmla="*/ 3155 h 3561"/>
              <a:gd name="T22" fmla="*/ 250 w 3175"/>
              <a:gd name="T23" fmla="*/ 2841 h 3561"/>
              <a:gd name="T24" fmla="*/ 0 w 3175"/>
              <a:gd name="T25" fmla="*/ 2408 h 3561"/>
              <a:gd name="T26" fmla="*/ 0 w 3175"/>
              <a:gd name="T27" fmla="*/ 1781 h 3561"/>
              <a:gd name="T28" fmla="*/ 0 w 3175"/>
              <a:gd name="T29" fmla="*/ 1153 h 3561"/>
              <a:gd name="T30" fmla="*/ 250 w 3175"/>
              <a:gd name="T31" fmla="*/ 720 h 3561"/>
              <a:gd name="T32" fmla="*/ 794 w 3175"/>
              <a:gd name="T33" fmla="*/ 406 h 3561"/>
              <a:gd name="T34" fmla="*/ 1338 w 3175"/>
              <a:gd name="T35" fmla="*/ 92 h 3561"/>
              <a:gd name="T36" fmla="*/ 1837 w 3175"/>
              <a:gd name="T37" fmla="*/ 92 h 35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3175" h="3561">
                <a:moveTo>
                  <a:pt x="1837" y="92"/>
                </a:moveTo>
                <a:lnTo>
                  <a:pt x="2381" y="406"/>
                </a:lnTo>
                <a:lnTo>
                  <a:pt x="2925" y="720"/>
                </a:lnTo>
                <a:cubicBezTo>
                  <a:pt x="3084" y="812"/>
                  <a:pt x="3175" y="969"/>
                  <a:pt x="3175" y="1153"/>
                </a:cubicBezTo>
                <a:lnTo>
                  <a:pt x="3175" y="1781"/>
                </a:lnTo>
                <a:lnTo>
                  <a:pt x="3175" y="2408"/>
                </a:lnTo>
                <a:cubicBezTo>
                  <a:pt x="3175" y="2592"/>
                  <a:pt x="3084" y="2750"/>
                  <a:pt x="2925" y="2841"/>
                </a:cubicBezTo>
                <a:lnTo>
                  <a:pt x="2381" y="3155"/>
                </a:lnTo>
                <a:lnTo>
                  <a:pt x="1837" y="3469"/>
                </a:lnTo>
                <a:cubicBezTo>
                  <a:pt x="1678" y="3561"/>
                  <a:pt x="1496" y="3561"/>
                  <a:pt x="1338" y="3469"/>
                </a:cubicBezTo>
                <a:lnTo>
                  <a:pt x="794" y="3155"/>
                </a:lnTo>
                <a:lnTo>
                  <a:pt x="250" y="2841"/>
                </a:lnTo>
                <a:cubicBezTo>
                  <a:pt x="91" y="2750"/>
                  <a:pt x="0" y="2592"/>
                  <a:pt x="0" y="2408"/>
                </a:cubicBezTo>
                <a:lnTo>
                  <a:pt x="0" y="1781"/>
                </a:lnTo>
                <a:lnTo>
                  <a:pt x="0" y="1153"/>
                </a:lnTo>
                <a:cubicBezTo>
                  <a:pt x="0" y="969"/>
                  <a:pt x="91" y="812"/>
                  <a:pt x="250" y="720"/>
                </a:cubicBezTo>
                <a:lnTo>
                  <a:pt x="794" y="406"/>
                </a:lnTo>
                <a:lnTo>
                  <a:pt x="1338" y="92"/>
                </a:lnTo>
                <a:cubicBezTo>
                  <a:pt x="1496" y="0"/>
                  <a:pt x="1678" y="0"/>
                  <a:pt x="1837" y="92"/>
                </a:cubicBezTo>
                <a:close/>
              </a:path>
            </a:pathLst>
          </a:custGeom>
          <a:noFill/>
          <a:ln w="12700">
            <a:solidFill>
              <a:schemeClr val="accent1"/>
            </a:solidFill>
          </a:ln>
        </p:spPr>
        <p:txBody>
          <a:bodyPr vert="horz" wrap="square" lIns="91440" tIns="45720" rIns="91440" bIns="45720" numCol="1" anchor="t" anchorCtr="0" compatLnSpc="1"/>
          <a:p>
            <a:endParaRPr lang="zh-CN" altLang="en-US"/>
          </a:p>
        </p:txBody>
      </p:sp>
      <p:sp>
        <p:nvSpPr>
          <p:cNvPr id="3" name="Freeform 5"/>
          <p:cNvSpPr/>
          <p:nvPr>
            <p:custDataLst>
              <p:tags r:id="rId2"/>
            </p:custDataLst>
          </p:nvPr>
        </p:nvSpPr>
        <p:spPr bwMode="auto">
          <a:xfrm>
            <a:off x="8519795" y="1722755"/>
            <a:ext cx="3075940" cy="3337560"/>
          </a:xfrm>
          <a:custGeom>
            <a:avLst/>
            <a:gdLst>
              <a:gd name="T0" fmla="*/ 1837 w 3175"/>
              <a:gd name="T1" fmla="*/ 92 h 3561"/>
              <a:gd name="T2" fmla="*/ 2381 w 3175"/>
              <a:gd name="T3" fmla="*/ 406 h 3561"/>
              <a:gd name="T4" fmla="*/ 2925 w 3175"/>
              <a:gd name="T5" fmla="*/ 720 h 3561"/>
              <a:gd name="T6" fmla="*/ 3175 w 3175"/>
              <a:gd name="T7" fmla="*/ 1153 h 3561"/>
              <a:gd name="T8" fmla="*/ 3175 w 3175"/>
              <a:gd name="T9" fmla="*/ 1781 h 3561"/>
              <a:gd name="T10" fmla="*/ 3175 w 3175"/>
              <a:gd name="T11" fmla="*/ 2408 h 3561"/>
              <a:gd name="T12" fmla="*/ 2925 w 3175"/>
              <a:gd name="T13" fmla="*/ 2841 h 3561"/>
              <a:gd name="T14" fmla="*/ 2381 w 3175"/>
              <a:gd name="T15" fmla="*/ 3155 h 3561"/>
              <a:gd name="T16" fmla="*/ 1837 w 3175"/>
              <a:gd name="T17" fmla="*/ 3469 h 3561"/>
              <a:gd name="T18" fmla="*/ 1338 w 3175"/>
              <a:gd name="T19" fmla="*/ 3469 h 3561"/>
              <a:gd name="T20" fmla="*/ 794 w 3175"/>
              <a:gd name="T21" fmla="*/ 3155 h 3561"/>
              <a:gd name="T22" fmla="*/ 250 w 3175"/>
              <a:gd name="T23" fmla="*/ 2841 h 3561"/>
              <a:gd name="T24" fmla="*/ 0 w 3175"/>
              <a:gd name="T25" fmla="*/ 2408 h 3561"/>
              <a:gd name="T26" fmla="*/ 0 w 3175"/>
              <a:gd name="T27" fmla="*/ 1781 h 3561"/>
              <a:gd name="T28" fmla="*/ 0 w 3175"/>
              <a:gd name="T29" fmla="*/ 1153 h 3561"/>
              <a:gd name="T30" fmla="*/ 250 w 3175"/>
              <a:gd name="T31" fmla="*/ 720 h 3561"/>
              <a:gd name="T32" fmla="*/ 794 w 3175"/>
              <a:gd name="T33" fmla="*/ 406 h 3561"/>
              <a:gd name="T34" fmla="*/ 1338 w 3175"/>
              <a:gd name="T35" fmla="*/ 92 h 3561"/>
              <a:gd name="T36" fmla="*/ 1837 w 3175"/>
              <a:gd name="T37" fmla="*/ 92 h 35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3175" h="3561">
                <a:moveTo>
                  <a:pt x="1837" y="92"/>
                </a:moveTo>
                <a:lnTo>
                  <a:pt x="2381" y="406"/>
                </a:lnTo>
                <a:lnTo>
                  <a:pt x="2925" y="720"/>
                </a:lnTo>
                <a:cubicBezTo>
                  <a:pt x="3084" y="812"/>
                  <a:pt x="3175" y="969"/>
                  <a:pt x="3175" y="1153"/>
                </a:cubicBezTo>
                <a:lnTo>
                  <a:pt x="3175" y="1781"/>
                </a:lnTo>
                <a:lnTo>
                  <a:pt x="3175" y="2408"/>
                </a:lnTo>
                <a:cubicBezTo>
                  <a:pt x="3175" y="2592"/>
                  <a:pt x="3084" y="2750"/>
                  <a:pt x="2925" y="2841"/>
                </a:cubicBezTo>
                <a:lnTo>
                  <a:pt x="2381" y="3155"/>
                </a:lnTo>
                <a:lnTo>
                  <a:pt x="1837" y="3469"/>
                </a:lnTo>
                <a:cubicBezTo>
                  <a:pt x="1678" y="3561"/>
                  <a:pt x="1496" y="3561"/>
                  <a:pt x="1338" y="3469"/>
                </a:cubicBezTo>
                <a:lnTo>
                  <a:pt x="794" y="3155"/>
                </a:lnTo>
                <a:lnTo>
                  <a:pt x="250" y="2841"/>
                </a:lnTo>
                <a:cubicBezTo>
                  <a:pt x="91" y="2750"/>
                  <a:pt x="0" y="2592"/>
                  <a:pt x="0" y="2408"/>
                </a:cubicBezTo>
                <a:lnTo>
                  <a:pt x="0" y="1781"/>
                </a:lnTo>
                <a:lnTo>
                  <a:pt x="0" y="1153"/>
                </a:lnTo>
                <a:cubicBezTo>
                  <a:pt x="0" y="969"/>
                  <a:pt x="91" y="812"/>
                  <a:pt x="250" y="720"/>
                </a:cubicBezTo>
                <a:lnTo>
                  <a:pt x="794" y="406"/>
                </a:lnTo>
                <a:lnTo>
                  <a:pt x="1338" y="92"/>
                </a:lnTo>
                <a:cubicBezTo>
                  <a:pt x="1496" y="0"/>
                  <a:pt x="1678" y="0"/>
                  <a:pt x="1837" y="92"/>
                </a:cubicBezTo>
                <a:close/>
              </a:path>
            </a:pathLst>
          </a:custGeom>
          <a:solidFill>
            <a:schemeClr val="accent3"/>
          </a:solidFill>
          <a:ln w="28575">
            <a:gradFill>
              <a:gsLst>
                <a:gs pos="50000">
                  <a:srgbClr val="FFFF00"/>
                </a:gs>
                <a:gs pos="0">
                  <a:srgbClr val="FFA000"/>
                </a:gs>
                <a:gs pos="100000">
                  <a:srgbClr val="FFA000"/>
                </a:gs>
              </a:gsLst>
              <a:lin ang="1800000" scaled="0"/>
            </a:gradFill>
          </a:ln>
          <a:effectLst>
            <a:outerShdw blurRad="203200" dist="1016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0" name="矩形 9"/>
          <p:cNvSpPr/>
          <p:nvPr>
            <p:custDataLst>
              <p:tags r:id="rId3"/>
            </p:custDataLst>
          </p:nvPr>
        </p:nvSpPr>
        <p:spPr>
          <a:xfrm>
            <a:off x="140" y="378209"/>
            <a:ext cx="5320146" cy="786735"/>
          </a:xfrm>
          <a:prstGeom prst="rect">
            <a:avLst/>
          </a:prstGeom>
          <a:ln>
            <a:noFill/>
          </a:ln>
          <a:effectLst>
            <a:outerShdw blurRad="127000" dist="508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>
            <p:custDataLst>
              <p:tags r:id="rId4"/>
            </p:custDataLst>
          </p:nvPr>
        </p:nvSpPr>
        <p:spPr>
          <a:xfrm>
            <a:off x="290195" y="2008505"/>
            <a:ext cx="7864475" cy="403098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补全类评析题</a:t>
            </a:r>
            <a:endParaRPr lang="zh-CN" altLang="en-US" sz="32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在肯定合理之处时，要阐明条件的重要性</a:t>
            </a:r>
            <a:r>
              <a:rPr lang="en-US" altLang="zh-CN" sz="32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/</a:t>
            </a:r>
            <a:r>
              <a:rPr lang="zh-CN" altLang="en-US" sz="32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作用</a:t>
            </a:r>
            <a:r>
              <a:rPr lang="en-US" altLang="zh-CN" sz="32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——</a:t>
            </a:r>
            <a:r>
              <a:rPr lang="en-US" altLang="zh-CN" sz="32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1.</a:t>
            </a:r>
            <a:r>
              <a:rPr lang="zh-CN" altLang="en-US" sz="32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具体重要性</a:t>
            </a:r>
            <a:r>
              <a:rPr lang="en-US" altLang="zh-CN" sz="32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/</a:t>
            </a:r>
            <a:r>
              <a:rPr lang="zh-CN" altLang="en-US" sz="32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作用；</a:t>
            </a:r>
            <a:r>
              <a:rPr lang="en-US" altLang="zh-CN" sz="32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2.</a:t>
            </a:r>
            <a:r>
              <a:rPr lang="zh-CN" altLang="en-US" sz="32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为目标实现提供了</a:t>
            </a:r>
            <a:r>
              <a:rPr lang="en-US" altLang="zh-CN" sz="32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···</a:t>
            </a:r>
            <a:r>
              <a:rPr lang="zh-CN" altLang="en-US" sz="32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动力</a:t>
            </a:r>
            <a:r>
              <a:rPr lang="en-US" altLang="zh-CN" sz="32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/</a:t>
            </a:r>
            <a:r>
              <a:rPr lang="zh-CN" altLang="en-US" sz="32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基础</a:t>
            </a:r>
            <a:r>
              <a:rPr lang="en-US" altLang="zh-CN" sz="32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/</a:t>
            </a:r>
            <a:r>
              <a:rPr lang="zh-CN" altLang="en-US" sz="32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保障</a:t>
            </a:r>
            <a:endParaRPr lang="zh-CN" altLang="en-US" sz="32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在补全不足之处时，要根据情境关键信息，</a:t>
            </a:r>
            <a:r>
              <a:rPr lang="zh-CN" altLang="en-US" sz="32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多角度挖掘知识点，还要注意多责任主体</a:t>
            </a:r>
            <a:endParaRPr lang="zh-CN" altLang="en-US" sz="32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在下总论时，要</a:t>
            </a:r>
            <a:r>
              <a:rPr lang="zh-CN" altLang="en-US" sz="32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根据情况而定，不局限于各方各司其职</a:t>
            </a:r>
            <a:endParaRPr lang="zh-CN" altLang="en-US" sz="32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>
            <p:custDataLst>
              <p:tags r:id="rId5"/>
            </p:custDataLst>
          </p:nvPr>
        </p:nvSpPr>
        <p:spPr>
          <a:xfrm>
            <a:off x="1196815" y="449423"/>
            <a:ext cx="2926080" cy="645160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zh-CN" altLang="en-US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答题技巧小结</a:t>
            </a:r>
            <a:endParaRPr lang="zh-CN" altLang="en-US" sz="3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8976375" y="2551954"/>
            <a:ext cx="2162966" cy="175323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 algn="ctr"/>
            <a:r>
              <a:rPr lang="zh-CN" altLang="en-US" sz="3600" b="1" dirty="0">
                <a:gradFill>
                  <a:gsLst>
                    <a:gs pos="0">
                      <a:srgbClr val="FFC000"/>
                    </a:gs>
                    <a:gs pos="33000">
                      <a:srgbClr val="FFFF99"/>
                    </a:gs>
                    <a:gs pos="66000">
                      <a:srgbClr val="F2B800"/>
                    </a:gs>
                    <a:gs pos="100000">
                      <a:srgbClr val="FFFF00"/>
                    </a:gs>
                  </a:gsLst>
                  <a:lin ang="5400000" scaled="0"/>
                </a:gradFill>
                <a:effectLst>
                  <a:outerShdw blurRad="152400" dist="152400" dir="2700000" algn="tl" rotWithShape="0">
                    <a:prstClr val="black">
                      <a:alpha val="6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解题</a:t>
            </a:r>
            <a:endParaRPr lang="zh-CN" altLang="en-US" sz="3600" b="1" dirty="0">
              <a:gradFill>
                <a:gsLst>
                  <a:gs pos="0">
                    <a:srgbClr val="FFC000"/>
                  </a:gs>
                  <a:gs pos="33000">
                    <a:srgbClr val="FFFF99"/>
                  </a:gs>
                  <a:gs pos="66000">
                    <a:srgbClr val="F2B800"/>
                  </a:gs>
                  <a:gs pos="100000">
                    <a:srgbClr val="FFFF00"/>
                  </a:gs>
                </a:gsLst>
                <a:lin ang="5400000" scaled="0"/>
              </a:gradFill>
              <a:effectLst>
                <a:outerShdw blurRad="152400" dist="152400" dir="2700000" algn="tl" rotWithShape="0">
                  <a:prstClr val="black">
                    <a:alpha val="6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3600" b="1" dirty="0">
                <a:gradFill>
                  <a:gsLst>
                    <a:gs pos="0">
                      <a:srgbClr val="FFC000"/>
                    </a:gs>
                    <a:gs pos="33000">
                      <a:srgbClr val="FFFF99"/>
                    </a:gs>
                    <a:gs pos="66000">
                      <a:srgbClr val="F2B800"/>
                    </a:gs>
                    <a:gs pos="100000">
                      <a:srgbClr val="FFFF00"/>
                    </a:gs>
                  </a:gsLst>
                  <a:lin ang="5400000" scaled="0"/>
                </a:gradFill>
                <a:effectLst>
                  <a:outerShdw blurRad="152400" dist="152400" dir="2700000" algn="tl" rotWithShape="0">
                    <a:prstClr val="black">
                      <a:alpha val="6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锦囊</a:t>
            </a:r>
            <a:endParaRPr lang="zh-CN" altLang="en-US" sz="3600" b="1" dirty="0">
              <a:gradFill>
                <a:gsLst>
                  <a:gs pos="0">
                    <a:srgbClr val="FFC000"/>
                  </a:gs>
                  <a:gs pos="33000">
                    <a:srgbClr val="FFFF99"/>
                  </a:gs>
                  <a:gs pos="66000">
                    <a:srgbClr val="F2B800"/>
                  </a:gs>
                  <a:gs pos="100000">
                    <a:srgbClr val="FFFF00"/>
                  </a:gs>
                </a:gsLst>
                <a:lin ang="5400000" scaled="0"/>
              </a:gradFill>
              <a:effectLst>
                <a:outerShdw blurRad="152400" dist="152400" dir="2700000" algn="tl" rotWithShape="0">
                  <a:prstClr val="black">
                    <a:alpha val="6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3600" b="1" dirty="0">
                <a:gradFill>
                  <a:gsLst>
                    <a:gs pos="0">
                      <a:srgbClr val="FFC000"/>
                    </a:gs>
                    <a:gs pos="33000">
                      <a:srgbClr val="FFFF99"/>
                    </a:gs>
                    <a:gs pos="66000">
                      <a:srgbClr val="F2B800"/>
                    </a:gs>
                    <a:gs pos="100000">
                      <a:srgbClr val="FFFF00"/>
                    </a:gs>
                  </a:gsLst>
                  <a:lin ang="5400000" scaled="0"/>
                </a:gradFill>
                <a:effectLst>
                  <a:outerShdw blurRad="152400" dist="152400" dir="2700000" algn="tl" rotWithShape="0">
                    <a:prstClr val="black">
                      <a:alpha val="6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妙计</a:t>
            </a:r>
            <a:endParaRPr lang="zh-CN" altLang="en-US" sz="3600" b="1" dirty="0">
              <a:gradFill>
                <a:gsLst>
                  <a:gs pos="0">
                    <a:srgbClr val="FFC000"/>
                  </a:gs>
                  <a:gs pos="33000">
                    <a:srgbClr val="FFFF99"/>
                  </a:gs>
                  <a:gs pos="66000">
                    <a:srgbClr val="F2B800"/>
                  </a:gs>
                  <a:gs pos="100000">
                    <a:srgbClr val="FFFF00"/>
                  </a:gs>
                </a:gsLst>
                <a:lin ang="5400000" scaled="0"/>
              </a:gradFill>
              <a:effectLst>
                <a:outerShdw blurRad="152400" dist="152400" dir="2700000" algn="tl" rotWithShape="0">
                  <a:prstClr val="black">
                    <a:alpha val="6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6" presetClass="emph" presetSubtype="0" decel="10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11" dur="250" fill="hold"/>
                                        <p:tgtEl>
                                          <p:spTgt spid="10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2" presetID="6" presetClass="emph" presetSubtype="0" decel="100000" fill="hold" grpId="2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13" dur="250" fill="hold"/>
                                        <p:tgtEl>
                                          <p:spTgt spid="10"/>
                                        </p:tgtEl>
                                      </p:cBhvr>
                                      <p:by x="83000" y="83000"/>
                                    </p:animScale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6" presetClass="emph" presetSubtype="0" decel="10000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animScale>
                                      <p:cBhvr>
                                        <p:cTn id="20" dur="250" fill="hold"/>
                                        <p:tgtEl>
                                          <p:spTgt spid="12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6" presetClass="emph" presetSubtype="0" decel="100000" fill="hold" grpId="2" nodeType="withEffect">
                                  <p:stCondLst>
                                    <p:cond delay="800"/>
                                  </p:stCondLst>
                                  <p:childTnLst>
                                    <p:animScale>
                                      <p:cBhvr>
                                        <p:cTn id="22" dur="250" fill="hold"/>
                                        <p:tgtEl>
                                          <p:spTgt spid="12"/>
                                        </p:tgtEl>
                                      </p:cBhvr>
                                      <p:by x="83000" y="83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6" presetClass="emph" presetSubtype="0" decel="10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30" dur="250" fill="hold"/>
                                        <p:tgtEl>
                                          <p:spTgt spid="2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31" presetID="6" presetClass="emph" presetSubtype="0" decel="100000" fill="hold" grpId="2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32" dur="250" fill="hold"/>
                                        <p:tgtEl>
                                          <p:spTgt spid="2"/>
                                        </p:tgtEl>
                                      </p:cBhvr>
                                      <p:by x="83000" y="83000"/>
                                    </p:animScale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6" presetClass="emph" presetSubtype="0" decel="10000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animScale>
                                      <p:cBhvr>
                                        <p:cTn id="39" dur="250" fill="hold"/>
                                        <p:tgtEl>
                                          <p:spTgt spid="3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6" presetClass="emph" presetSubtype="0" decel="100000" fill="hold" grpId="2" nodeType="withEffect">
                                  <p:stCondLst>
                                    <p:cond delay="800"/>
                                  </p:stCondLst>
                                  <p:childTnLst>
                                    <p:animScale>
                                      <p:cBhvr>
                                        <p:cTn id="41" dur="250" fill="hold"/>
                                        <p:tgtEl>
                                          <p:spTgt spid="3"/>
                                        </p:tgtEl>
                                      </p:cBhvr>
                                      <p:by x="83000" y="83000"/>
                                    </p:animScale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6" presetClass="emph" presetSubtype="0" decel="10000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Scale>
                                      <p:cBhvr>
                                        <p:cTn id="48" dur="250" fill="hold"/>
                                        <p:tgtEl>
                                          <p:spTgt spid="9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49" presetID="6" presetClass="emph" presetSubtype="0" decel="10000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50" dur="250" fill="hold"/>
                                        <p:tgtEl>
                                          <p:spTgt spid="9"/>
                                        </p:tgtEl>
                                      </p:cBhvr>
                                      <p:by x="83000" y="83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5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0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5" dur="5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0" dur="500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0" grpId="1" bldLvl="0" animBg="1"/>
      <p:bldP spid="10" grpId="2" bldLvl="0" animBg="1"/>
      <p:bldP spid="12" grpId="0"/>
      <p:bldP spid="12" grpId="1"/>
      <p:bldP spid="12" grpId="2"/>
      <p:bldP spid="2" grpId="0" bldLvl="0" animBg="1"/>
      <p:bldP spid="2" grpId="1" bldLvl="0" animBg="1"/>
      <p:bldP spid="2" grpId="2" bldLvl="0" animBg="1"/>
      <p:bldP spid="3" grpId="0" bldLvl="0" animBg="1"/>
      <p:bldP spid="3" grpId="1" bldLvl="0" animBg="1"/>
      <p:bldP spid="3" grpId="2" bldLvl="0" animBg="1"/>
      <p:bldP spid="9" grpId="0" bldLvl="0" animBg="1"/>
      <p:bldP spid="9" grpId="1" bldLvl="0" animBg="1"/>
      <p:bldP spid="9" grpId="2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88923" y="246423"/>
            <a:ext cx="4103077" cy="675011"/>
          </a:xfrm>
          <a:prstGeom prst="rect">
            <a:avLst/>
          </a:prstGeom>
        </p:spPr>
      </p:pic>
      <p:cxnSp>
        <p:nvCxnSpPr>
          <p:cNvPr id="3" name="直接连接符 2"/>
          <p:cNvCxnSpPr/>
          <p:nvPr/>
        </p:nvCxnSpPr>
        <p:spPr>
          <a:xfrm>
            <a:off x="0" y="921434"/>
            <a:ext cx="12192000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矩形 3"/>
          <p:cNvSpPr/>
          <p:nvPr/>
        </p:nvSpPr>
        <p:spPr>
          <a:xfrm>
            <a:off x="1060287" y="246415"/>
            <a:ext cx="5262188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课后作业</a:t>
            </a:r>
            <a:endParaRPr lang="zh-CN" altLang="en-US" sz="32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Freeform 29"/>
          <p:cNvSpPr/>
          <p:nvPr/>
        </p:nvSpPr>
        <p:spPr bwMode="auto">
          <a:xfrm>
            <a:off x="288468" y="125065"/>
            <a:ext cx="771819" cy="689695"/>
          </a:xfrm>
          <a:custGeom>
            <a:avLst/>
            <a:gdLst>
              <a:gd name="T0" fmla="*/ 803 w 1880"/>
              <a:gd name="T1" fmla="*/ 15 h 1680"/>
              <a:gd name="T2" fmla="*/ 1253 w 1880"/>
              <a:gd name="T3" fmla="*/ 1067 h 1680"/>
              <a:gd name="T4" fmla="*/ 728 w 1880"/>
              <a:gd name="T5" fmla="*/ 540 h 1680"/>
              <a:gd name="T6" fmla="*/ 928 w 1880"/>
              <a:gd name="T7" fmla="*/ 339 h 1680"/>
              <a:gd name="T8" fmla="*/ 803 w 1880"/>
              <a:gd name="T9" fmla="*/ 215 h 1680"/>
              <a:gd name="T10" fmla="*/ 549 w 1880"/>
              <a:gd name="T11" fmla="*/ 267 h 1680"/>
              <a:gd name="T12" fmla="*/ 150 w 1880"/>
              <a:gd name="T13" fmla="*/ 666 h 1680"/>
              <a:gd name="T14" fmla="*/ 376 w 1880"/>
              <a:gd name="T15" fmla="*/ 890 h 1680"/>
              <a:gd name="T16" fmla="*/ 527 w 1880"/>
              <a:gd name="T17" fmla="*/ 741 h 1680"/>
              <a:gd name="T18" fmla="*/ 1052 w 1880"/>
              <a:gd name="T19" fmla="*/ 1266 h 1680"/>
              <a:gd name="T20" fmla="*/ 176 w 1880"/>
              <a:gd name="T21" fmla="*/ 1090 h 1680"/>
              <a:gd name="T22" fmla="*/ 49 w 1880"/>
              <a:gd name="T23" fmla="*/ 1217 h 1680"/>
              <a:gd name="T24" fmla="*/ 159 w 1880"/>
              <a:gd name="T25" fmla="*/ 1357 h 1680"/>
              <a:gd name="T26" fmla="*/ 144 w 1880"/>
              <a:gd name="T27" fmla="*/ 1371 h 1680"/>
              <a:gd name="T28" fmla="*/ 122 w 1880"/>
              <a:gd name="T29" fmla="*/ 1367 h 1680"/>
              <a:gd name="T30" fmla="*/ 0 w 1880"/>
              <a:gd name="T31" fmla="*/ 1494 h 1680"/>
              <a:gd name="T32" fmla="*/ 123 w 1880"/>
              <a:gd name="T33" fmla="*/ 1616 h 1680"/>
              <a:gd name="T34" fmla="*/ 249 w 1880"/>
              <a:gd name="T35" fmla="*/ 1493 h 1680"/>
              <a:gd name="T36" fmla="*/ 245 w 1880"/>
              <a:gd name="T37" fmla="*/ 1470 h 1680"/>
              <a:gd name="T38" fmla="*/ 265 w 1880"/>
              <a:gd name="T39" fmla="*/ 1451 h 1680"/>
              <a:gd name="T40" fmla="*/ 1255 w 1880"/>
              <a:gd name="T41" fmla="*/ 1467 h 1680"/>
              <a:gd name="T42" fmla="*/ 1402 w 1880"/>
              <a:gd name="T43" fmla="*/ 1615 h 1680"/>
              <a:gd name="T44" fmla="*/ 1603 w 1880"/>
              <a:gd name="T45" fmla="*/ 1416 h 1680"/>
              <a:gd name="T46" fmla="*/ 1455 w 1880"/>
              <a:gd name="T47" fmla="*/ 1267 h 1680"/>
              <a:gd name="T48" fmla="*/ 803 w 1880"/>
              <a:gd name="T49" fmla="*/ 15 h 16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880" h="1680">
                <a:moveTo>
                  <a:pt x="803" y="15"/>
                </a:moveTo>
                <a:cubicBezTo>
                  <a:pt x="1217" y="170"/>
                  <a:pt x="1468" y="665"/>
                  <a:pt x="1253" y="1067"/>
                </a:cubicBezTo>
                <a:cubicBezTo>
                  <a:pt x="728" y="540"/>
                  <a:pt x="728" y="540"/>
                  <a:pt x="728" y="540"/>
                </a:cubicBezTo>
                <a:cubicBezTo>
                  <a:pt x="928" y="339"/>
                  <a:pt x="928" y="339"/>
                  <a:pt x="928" y="339"/>
                </a:cubicBezTo>
                <a:cubicBezTo>
                  <a:pt x="803" y="215"/>
                  <a:pt x="803" y="215"/>
                  <a:pt x="803" y="215"/>
                </a:cubicBezTo>
                <a:cubicBezTo>
                  <a:pt x="733" y="282"/>
                  <a:pt x="623" y="297"/>
                  <a:pt x="549" y="267"/>
                </a:cubicBezTo>
                <a:cubicBezTo>
                  <a:pt x="150" y="666"/>
                  <a:pt x="150" y="666"/>
                  <a:pt x="150" y="666"/>
                </a:cubicBezTo>
                <a:cubicBezTo>
                  <a:pt x="376" y="890"/>
                  <a:pt x="376" y="890"/>
                  <a:pt x="376" y="890"/>
                </a:cubicBezTo>
                <a:cubicBezTo>
                  <a:pt x="527" y="741"/>
                  <a:pt x="527" y="741"/>
                  <a:pt x="527" y="741"/>
                </a:cubicBezTo>
                <a:cubicBezTo>
                  <a:pt x="1052" y="1266"/>
                  <a:pt x="1052" y="1266"/>
                  <a:pt x="1052" y="1266"/>
                </a:cubicBezTo>
                <a:cubicBezTo>
                  <a:pt x="795" y="1407"/>
                  <a:pt x="439" y="1363"/>
                  <a:pt x="176" y="1090"/>
                </a:cubicBezTo>
                <a:cubicBezTo>
                  <a:pt x="49" y="1217"/>
                  <a:pt x="49" y="1217"/>
                  <a:pt x="49" y="1217"/>
                </a:cubicBezTo>
                <a:cubicBezTo>
                  <a:pt x="87" y="1270"/>
                  <a:pt x="119" y="1317"/>
                  <a:pt x="159" y="1357"/>
                </a:cubicBezTo>
                <a:cubicBezTo>
                  <a:pt x="155" y="1362"/>
                  <a:pt x="144" y="1371"/>
                  <a:pt x="144" y="1371"/>
                </a:cubicBezTo>
                <a:cubicBezTo>
                  <a:pt x="137" y="1370"/>
                  <a:pt x="129" y="1367"/>
                  <a:pt x="122" y="1367"/>
                </a:cubicBezTo>
                <a:cubicBezTo>
                  <a:pt x="55" y="1367"/>
                  <a:pt x="0" y="1426"/>
                  <a:pt x="0" y="1494"/>
                </a:cubicBezTo>
                <a:cubicBezTo>
                  <a:pt x="0" y="1561"/>
                  <a:pt x="55" y="1616"/>
                  <a:pt x="123" y="1616"/>
                </a:cubicBezTo>
                <a:cubicBezTo>
                  <a:pt x="191" y="1616"/>
                  <a:pt x="249" y="1561"/>
                  <a:pt x="249" y="1493"/>
                </a:cubicBezTo>
                <a:cubicBezTo>
                  <a:pt x="249" y="1485"/>
                  <a:pt x="247" y="1478"/>
                  <a:pt x="245" y="1470"/>
                </a:cubicBezTo>
                <a:cubicBezTo>
                  <a:pt x="265" y="1451"/>
                  <a:pt x="265" y="1451"/>
                  <a:pt x="265" y="1451"/>
                </a:cubicBezTo>
                <a:cubicBezTo>
                  <a:pt x="567" y="1655"/>
                  <a:pt x="898" y="1680"/>
                  <a:pt x="1255" y="1467"/>
                </a:cubicBezTo>
                <a:cubicBezTo>
                  <a:pt x="1402" y="1615"/>
                  <a:pt x="1402" y="1615"/>
                  <a:pt x="1402" y="1615"/>
                </a:cubicBezTo>
                <a:cubicBezTo>
                  <a:pt x="1603" y="1416"/>
                  <a:pt x="1603" y="1416"/>
                  <a:pt x="1603" y="1416"/>
                </a:cubicBezTo>
                <a:cubicBezTo>
                  <a:pt x="1455" y="1267"/>
                  <a:pt x="1455" y="1267"/>
                  <a:pt x="1455" y="1267"/>
                </a:cubicBezTo>
                <a:cubicBezTo>
                  <a:pt x="1880" y="628"/>
                  <a:pt x="1313" y="0"/>
                  <a:pt x="803" y="1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290" y="1423035"/>
            <a:ext cx="5678805" cy="499999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0075" y="2029460"/>
            <a:ext cx="5367020" cy="439356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9945" y="2718435"/>
            <a:ext cx="4288790" cy="3704590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1364712" y="2309820"/>
            <a:ext cx="4441044" cy="24917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5200" b="1" dirty="0">
                <a:solidFill>
                  <a:srgbClr val="FFFF00"/>
                </a:solidFill>
                <a:effectLst>
                  <a:outerShdw blurRad="203200" dist="152400" dir="2700000" algn="tl" rotWithShape="0">
                    <a:prstClr val="black">
                      <a:alpha val="6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先进</a:t>
            </a:r>
            <a:endParaRPr lang="zh-CN" altLang="en-US" sz="5200" b="1" dirty="0">
              <a:solidFill>
                <a:srgbClr val="FFFF00"/>
              </a:solidFill>
              <a:effectLst>
                <a:outerShdw blurRad="203200" dist="152400" dir="2700000" algn="tl" rotWithShape="0">
                  <a:prstClr val="black">
                    <a:alpha val="6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5200" b="1" dirty="0">
                <a:solidFill>
                  <a:srgbClr val="FFFF00"/>
                </a:solidFill>
                <a:effectLst>
                  <a:outerShdw blurRad="203200" dist="152400" dir="2700000" algn="tl" rotWithShape="0">
                    <a:prstClr val="black">
                      <a:alpha val="6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5200" b="1" dirty="0">
                <a:solidFill>
                  <a:srgbClr val="FFFF00"/>
                </a:solidFill>
                <a:effectLst>
                  <a:outerShdw blurRad="203200" dist="152400" dir="2700000" algn="tl" rotWithShape="0">
                    <a:prstClr val="black">
                      <a:alpha val="6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5200" b="1" dirty="0">
                <a:solidFill>
                  <a:srgbClr val="FFFF00"/>
                </a:solidFill>
                <a:effectLst>
                  <a:outerShdw blurRad="203200" dist="152400" dir="2700000" algn="tl" rotWithShape="0">
                    <a:prstClr val="black">
                      <a:alpha val="6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党员</a:t>
            </a:r>
            <a:endParaRPr lang="zh-CN" altLang="en-US" sz="5200" b="1" dirty="0">
              <a:solidFill>
                <a:srgbClr val="FFFF00"/>
              </a:solidFill>
              <a:effectLst>
                <a:outerShdw blurRad="203200" dist="152400" dir="2700000" algn="tl" rotWithShape="0">
                  <a:prstClr val="black">
                    <a:alpha val="6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5200" b="1" dirty="0">
                <a:solidFill>
                  <a:srgbClr val="FFFF00"/>
                </a:solidFill>
                <a:effectLst>
                  <a:outerShdw blurRad="203200" dist="152400" dir="2700000" algn="tl" rotWithShape="0">
                    <a:prstClr val="black">
                      <a:alpha val="6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5200" b="1" dirty="0">
                <a:solidFill>
                  <a:srgbClr val="FFFF00"/>
                </a:solidFill>
                <a:effectLst>
                  <a:outerShdw blurRad="203200" dist="152400" dir="2700000" algn="tl" rotWithShape="0">
                    <a:prstClr val="black">
                      <a:alpha val="6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5200" b="1" dirty="0">
                <a:solidFill>
                  <a:srgbClr val="FFFF00"/>
                </a:solidFill>
                <a:effectLst>
                  <a:outerShdw blurRad="203200" dist="152400" dir="2700000" algn="tl" rotWithShape="0">
                    <a:prstClr val="black">
                      <a:alpha val="6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事迹</a:t>
            </a:r>
            <a:endParaRPr lang="zh-CN" altLang="en-US" sz="5200" b="1" dirty="0">
              <a:solidFill>
                <a:srgbClr val="FFFF00"/>
              </a:solidFill>
              <a:effectLst>
                <a:outerShdw blurRad="203200" dist="152400" dir="2700000" algn="tl" rotWithShape="0">
                  <a:prstClr val="black">
                    <a:alpha val="6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095365" y="2248535"/>
            <a:ext cx="5523230" cy="30460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正如开篇视频，中国共产党始终与我们在一起，我们身边的先进党员事迹也层出不穷。请你以身边先进党员事迹为素材，围绕建党精神、道德品质等方面，编制一道单项选择题。</a:t>
            </a:r>
            <a:endParaRPr lang="zh-CN" altLang="en-US" sz="32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25E-7 -3.7037E-6 L 0.18997 -3.7037E-6 " pathEditMode="relative" rAng="0" ptsTypes="AA">
                                      <p:cBhvr>
                                        <p:cTn id="11" dur="1000" spd="-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492" y="0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3.7037E-6 L -0.41185 -3.7037E-6 " pathEditMode="relative" rAng="0" ptsTypes="AA">
                                      <p:cBhvr>
                                        <p:cTn id="18" dur="1000" spd="-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599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6" presetClass="emph" presetSubtype="0" decel="10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26" dur="250" fill="hold"/>
                                        <p:tgtEl>
                                          <p:spTgt spid="5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27" presetID="6" presetClass="emph" presetSubtype="0" decel="100000" fill="hold" grpId="2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28" dur="250" fill="hold"/>
                                        <p:tgtEl>
                                          <p:spTgt spid="5"/>
                                        </p:tgtEl>
                                      </p:cBhvr>
                                      <p:by x="83000" y="83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375E-6 -3.7037E-6 L -0.30273 -3.7037E-6 " pathEditMode="relative" rAng="0" ptsTypes="AA">
                                      <p:cBhvr>
                                        <p:cTn id="36" dur="1000" spd="-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143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0"/>
                            </p:stCondLst>
                            <p:childTnLst>
                              <p:par>
                                <p:cTn id="3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45833E-6 -7.40741E-7 L 0.42526 -7.40741E-7 " pathEditMode="relative" rAng="0" ptsTypes="AA">
                                      <p:cBhvr>
                                        <p:cTn id="44" dur="1000" spd="-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263" y="0"/>
                                    </p:animMotion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35" presetClass="path" presetSubtype="0" accel="50000" decel="5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1.45833E-6 -7.40741E-7 L 0.42526 -7.40741E-7 " pathEditMode="relative" rAng="0" ptsTypes="AA">
                                      <p:cBhvr>
                                        <p:cTn id="51" dur="1000" spd="-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263" y="0"/>
                                    </p:animMotion>
                                  </p:childTnLst>
                                </p:cTn>
                              </p:par>
                              <p:par>
                                <p:cTn id="52" presetID="53" presetClass="entr" presetSubtype="16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35" presetClass="path" presetSubtype="0" accel="50000" decel="5000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1.45833E-6 -7.40741E-7 L 0.42526 -7.40741E-7 " pathEditMode="relative" rAng="0" ptsTypes="AA">
                                      <p:cBhvr>
                                        <p:cTn id="58" dur="1000" spd="-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263" y="0"/>
                                    </p:animMotion>
                                  </p:childTnLst>
                                </p:cTn>
                              </p:par>
                              <p:par>
                                <p:cTn id="59" presetID="53" presetClass="entr" presetSubtype="16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35" presetClass="path" presetSubtype="0" accel="50000" decel="50000" fill="hold" grpId="1" nodeType="withEffect">
                                  <p:stCondLst>
                                    <p:cond delay="1200"/>
                                  </p:stCondLst>
                                  <p:childTnLst>
                                    <p:animMotion origin="layout" path="M 1.45833E-6 -7.40741E-7 L 0.42526 -7.40741E-7 " pathEditMode="relative" rAng="0" ptsTypes="AA">
                                      <p:cBhvr>
                                        <p:cTn id="65" dur="1000" spd="-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263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5" grpId="0" animBg="1"/>
      <p:bldP spid="5" grpId="1" animBg="1"/>
      <p:bldP spid="5" grpId="2" animBg="1"/>
      <p:bldP spid="10" grpId="0"/>
      <p:bldP spid="10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29"/>
          <p:cNvSpPr/>
          <p:nvPr/>
        </p:nvSpPr>
        <p:spPr bwMode="auto">
          <a:xfrm>
            <a:off x="9070975" y="2085340"/>
            <a:ext cx="2164715" cy="1884680"/>
          </a:xfrm>
          <a:custGeom>
            <a:avLst/>
            <a:gdLst>
              <a:gd name="T0" fmla="*/ 803 w 1880"/>
              <a:gd name="T1" fmla="*/ 15 h 1680"/>
              <a:gd name="T2" fmla="*/ 1253 w 1880"/>
              <a:gd name="T3" fmla="*/ 1067 h 1680"/>
              <a:gd name="T4" fmla="*/ 728 w 1880"/>
              <a:gd name="T5" fmla="*/ 540 h 1680"/>
              <a:gd name="T6" fmla="*/ 928 w 1880"/>
              <a:gd name="T7" fmla="*/ 339 h 1680"/>
              <a:gd name="T8" fmla="*/ 803 w 1880"/>
              <a:gd name="T9" fmla="*/ 215 h 1680"/>
              <a:gd name="T10" fmla="*/ 549 w 1880"/>
              <a:gd name="T11" fmla="*/ 267 h 1680"/>
              <a:gd name="T12" fmla="*/ 150 w 1880"/>
              <a:gd name="T13" fmla="*/ 666 h 1680"/>
              <a:gd name="T14" fmla="*/ 376 w 1880"/>
              <a:gd name="T15" fmla="*/ 890 h 1680"/>
              <a:gd name="T16" fmla="*/ 527 w 1880"/>
              <a:gd name="T17" fmla="*/ 741 h 1680"/>
              <a:gd name="T18" fmla="*/ 1052 w 1880"/>
              <a:gd name="T19" fmla="*/ 1266 h 1680"/>
              <a:gd name="T20" fmla="*/ 176 w 1880"/>
              <a:gd name="T21" fmla="*/ 1090 h 1680"/>
              <a:gd name="T22" fmla="*/ 49 w 1880"/>
              <a:gd name="T23" fmla="*/ 1217 h 1680"/>
              <a:gd name="T24" fmla="*/ 159 w 1880"/>
              <a:gd name="T25" fmla="*/ 1357 h 1680"/>
              <a:gd name="T26" fmla="*/ 144 w 1880"/>
              <a:gd name="T27" fmla="*/ 1371 h 1680"/>
              <a:gd name="T28" fmla="*/ 122 w 1880"/>
              <a:gd name="T29" fmla="*/ 1367 h 1680"/>
              <a:gd name="T30" fmla="*/ 0 w 1880"/>
              <a:gd name="T31" fmla="*/ 1494 h 1680"/>
              <a:gd name="T32" fmla="*/ 123 w 1880"/>
              <a:gd name="T33" fmla="*/ 1616 h 1680"/>
              <a:gd name="T34" fmla="*/ 249 w 1880"/>
              <a:gd name="T35" fmla="*/ 1493 h 1680"/>
              <a:gd name="T36" fmla="*/ 245 w 1880"/>
              <a:gd name="T37" fmla="*/ 1470 h 1680"/>
              <a:gd name="T38" fmla="*/ 265 w 1880"/>
              <a:gd name="T39" fmla="*/ 1451 h 1680"/>
              <a:gd name="T40" fmla="*/ 1255 w 1880"/>
              <a:gd name="T41" fmla="*/ 1467 h 1680"/>
              <a:gd name="T42" fmla="*/ 1402 w 1880"/>
              <a:gd name="T43" fmla="*/ 1615 h 1680"/>
              <a:gd name="T44" fmla="*/ 1603 w 1880"/>
              <a:gd name="T45" fmla="*/ 1416 h 1680"/>
              <a:gd name="T46" fmla="*/ 1455 w 1880"/>
              <a:gd name="T47" fmla="*/ 1267 h 1680"/>
              <a:gd name="T48" fmla="*/ 803 w 1880"/>
              <a:gd name="T49" fmla="*/ 15 h 16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880" h="1680">
                <a:moveTo>
                  <a:pt x="803" y="15"/>
                </a:moveTo>
                <a:cubicBezTo>
                  <a:pt x="1217" y="170"/>
                  <a:pt x="1468" y="665"/>
                  <a:pt x="1253" y="1067"/>
                </a:cubicBezTo>
                <a:cubicBezTo>
                  <a:pt x="728" y="540"/>
                  <a:pt x="728" y="540"/>
                  <a:pt x="728" y="540"/>
                </a:cubicBezTo>
                <a:cubicBezTo>
                  <a:pt x="928" y="339"/>
                  <a:pt x="928" y="339"/>
                  <a:pt x="928" y="339"/>
                </a:cubicBezTo>
                <a:cubicBezTo>
                  <a:pt x="803" y="215"/>
                  <a:pt x="803" y="215"/>
                  <a:pt x="803" y="215"/>
                </a:cubicBezTo>
                <a:cubicBezTo>
                  <a:pt x="733" y="282"/>
                  <a:pt x="623" y="297"/>
                  <a:pt x="549" y="267"/>
                </a:cubicBezTo>
                <a:cubicBezTo>
                  <a:pt x="150" y="666"/>
                  <a:pt x="150" y="666"/>
                  <a:pt x="150" y="666"/>
                </a:cubicBezTo>
                <a:cubicBezTo>
                  <a:pt x="376" y="890"/>
                  <a:pt x="376" y="890"/>
                  <a:pt x="376" y="890"/>
                </a:cubicBezTo>
                <a:cubicBezTo>
                  <a:pt x="527" y="741"/>
                  <a:pt x="527" y="741"/>
                  <a:pt x="527" y="741"/>
                </a:cubicBezTo>
                <a:cubicBezTo>
                  <a:pt x="1052" y="1266"/>
                  <a:pt x="1052" y="1266"/>
                  <a:pt x="1052" y="1266"/>
                </a:cubicBezTo>
                <a:cubicBezTo>
                  <a:pt x="795" y="1407"/>
                  <a:pt x="439" y="1363"/>
                  <a:pt x="176" y="1090"/>
                </a:cubicBezTo>
                <a:cubicBezTo>
                  <a:pt x="49" y="1217"/>
                  <a:pt x="49" y="1217"/>
                  <a:pt x="49" y="1217"/>
                </a:cubicBezTo>
                <a:cubicBezTo>
                  <a:pt x="87" y="1270"/>
                  <a:pt x="119" y="1317"/>
                  <a:pt x="159" y="1357"/>
                </a:cubicBezTo>
                <a:cubicBezTo>
                  <a:pt x="155" y="1362"/>
                  <a:pt x="144" y="1371"/>
                  <a:pt x="144" y="1371"/>
                </a:cubicBezTo>
                <a:cubicBezTo>
                  <a:pt x="137" y="1370"/>
                  <a:pt x="129" y="1367"/>
                  <a:pt x="122" y="1367"/>
                </a:cubicBezTo>
                <a:cubicBezTo>
                  <a:pt x="55" y="1367"/>
                  <a:pt x="0" y="1426"/>
                  <a:pt x="0" y="1494"/>
                </a:cubicBezTo>
                <a:cubicBezTo>
                  <a:pt x="0" y="1561"/>
                  <a:pt x="55" y="1616"/>
                  <a:pt x="123" y="1616"/>
                </a:cubicBezTo>
                <a:cubicBezTo>
                  <a:pt x="191" y="1616"/>
                  <a:pt x="249" y="1561"/>
                  <a:pt x="249" y="1493"/>
                </a:cubicBezTo>
                <a:cubicBezTo>
                  <a:pt x="249" y="1485"/>
                  <a:pt x="247" y="1478"/>
                  <a:pt x="245" y="1470"/>
                </a:cubicBezTo>
                <a:cubicBezTo>
                  <a:pt x="265" y="1451"/>
                  <a:pt x="265" y="1451"/>
                  <a:pt x="265" y="1451"/>
                </a:cubicBezTo>
                <a:cubicBezTo>
                  <a:pt x="567" y="1655"/>
                  <a:pt x="898" y="1680"/>
                  <a:pt x="1255" y="1467"/>
                </a:cubicBezTo>
                <a:cubicBezTo>
                  <a:pt x="1402" y="1615"/>
                  <a:pt x="1402" y="1615"/>
                  <a:pt x="1402" y="1615"/>
                </a:cubicBezTo>
                <a:cubicBezTo>
                  <a:pt x="1603" y="1416"/>
                  <a:pt x="1603" y="1416"/>
                  <a:pt x="1603" y="1416"/>
                </a:cubicBezTo>
                <a:cubicBezTo>
                  <a:pt x="1455" y="1267"/>
                  <a:pt x="1455" y="1267"/>
                  <a:pt x="1455" y="1267"/>
                </a:cubicBezTo>
                <a:cubicBezTo>
                  <a:pt x="1880" y="628"/>
                  <a:pt x="1313" y="0"/>
                  <a:pt x="803" y="1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" name="文本框 1"/>
          <p:cNvSpPr txBox="1"/>
          <p:nvPr/>
        </p:nvSpPr>
        <p:spPr>
          <a:xfrm>
            <a:off x="1247140" y="2304415"/>
            <a:ext cx="594360" cy="1982470"/>
          </a:xfrm>
          <a:prstGeom prst="rect">
            <a:avLst/>
          </a:prstGeom>
          <a:noFill/>
          <a:ln w="6350">
            <a:solidFill>
              <a:prstClr val="black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eaVert" wrap="square" lIns="91440" tIns="45720" rIns="91440" bIns="45720" numCol="1" spcCol="0" rtlCol="0" fromWordArt="0" anchor="t" anchorCtr="0" forceAA="0" compatLnSpc="1">
            <a:noAutofit/>
          </a:bodyPr>
          <a:lstStyle/>
          <a:p>
            <a:pPr algn="just"/>
            <a:r>
              <a:rPr lang="en-US" altLang="zh-CN" sz="2800" kern="1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Times New Roman" panose="02020603050405020304"/>
              </a:rPr>
              <a:t>中国共产党</a:t>
            </a:r>
            <a:endParaRPr lang="en-US" altLang="zh-CN" sz="2800" kern="100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Times New Roman" panose="02020603050405020304"/>
            </a:endParaRPr>
          </a:p>
        </p:txBody>
      </p:sp>
      <p:sp>
        <p:nvSpPr>
          <p:cNvPr id="13" name="左大括号 3"/>
          <p:cNvSpPr/>
          <p:nvPr/>
        </p:nvSpPr>
        <p:spPr>
          <a:xfrm>
            <a:off x="2061845" y="1550670"/>
            <a:ext cx="418465" cy="3672205"/>
          </a:xfrm>
          <a:prstGeom prst="leftBrace">
            <a:avLst>
              <a:gd name="adj1" fmla="val 8333"/>
              <a:gd name="adj2" fmla="val 48908"/>
            </a:avLst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sp>
      <p:sp>
        <p:nvSpPr>
          <p:cNvPr id="16" name="左大括号 6"/>
          <p:cNvSpPr/>
          <p:nvPr/>
        </p:nvSpPr>
        <p:spPr>
          <a:xfrm>
            <a:off x="3911600" y="337820"/>
            <a:ext cx="418465" cy="2536825"/>
          </a:xfrm>
          <a:prstGeom prst="leftBrace">
            <a:avLst>
              <a:gd name="adj1" fmla="val 8333"/>
              <a:gd name="adj2" fmla="val 48908"/>
            </a:avLst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sp>
      <p:sp>
        <p:nvSpPr>
          <p:cNvPr id="17" name="文本框 7"/>
          <p:cNvSpPr txBox="1"/>
          <p:nvPr/>
        </p:nvSpPr>
        <p:spPr>
          <a:xfrm>
            <a:off x="2480310" y="1387475"/>
            <a:ext cx="1504950" cy="350520"/>
          </a:xfrm>
          <a:prstGeom prst="rect">
            <a:avLst/>
          </a:prstGeom>
          <a:noFill/>
          <a:ln w="6350">
            <a:solidFill>
              <a:srgbClr val="000000">
                <a:alpha val="0"/>
              </a:srgb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2"/>
                </a:solidFill>
              </a14:hiddenFill>
            </a:ext>
          </a:extLst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algn="just"/>
            <a:r>
              <a:rPr lang="en-US" altLang="zh-CN" sz="2400" kern="1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Times New Roman" panose="02020603050405020304"/>
              </a:rPr>
              <a:t>基本知识</a:t>
            </a:r>
            <a:endParaRPr lang="en-US" altLang="zh-CN" sz="2400" kern="100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Times New Roman" panose="02020603050405020304"/>
            </a:endParaRPr>
          </a:p>
        </p:txBody>
      </p:sp>
      <p:sp>
        <p:nvSpPr>
          <p:cNvPr id="18" name="文本框 8"/>
          <p:cNvSpPr txBox="1"/>
          <p:nvPr/>
        </p:nvSpPr>
        <p:spPr>
          <a:xfrm>
            <a:off x="2405380" y="3334385"/>
            <a:ext cx="1430655" cy="304800"/>
          </a:xfrm>
          <a:prstGeom prst="rect">
            <a:avLst/>
          </a:prstGeom>
          <a:noFill/>
          <a:ln w="6350">
            <a:solidFill>
              <a:srgbClr val="000000">
                <a:alpha val="0"/>
              </a:srgb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algn="just"/>
            <a:r>
              <a:rPr lang="en-US" altLang="zh-CN" sz="2400" kern="1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Times New Roman" panose="02020603050405020304"/>
              </a:rPr>
              <a:t>党的领导</a:t>
            </a:r>
            <a:endParaRPr lang="en-US" altLang="zh-CN" sz="2400" kern="100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Times New Roman" panose="02020603050405020304"/>
            </a:endParaRPr>
          </a:p>
        </p:txBody>
      </p:sp>
      <p:sp>
        <p:nvSpPr>
          <p:cNvPr id="19" name="文本框 9"/>
          <p:cNvSpPr txBox="1"/>
          <p:nvPr/>
        </p:nvSpPr>
        <p:spPr>
          <a:xfrm>
            <a:off x="2433955" y="5053330"/>
            <a:ext cx="1430655" cy="372745"/>
          </a:xfrm>
          <a:prstGeom prst="rect">
            <a:avLst/>
          </a:prstGeom>
          <a:noFill/>
          <a:ln w="6350">
            <a:solidFill>
              <a:srgbClr val="000000">
                <a:alpha val="0"/>
              </a:srgb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algn="just"/>
            <a:r>
              <a:rPr lang="en-US" altLang="zh-CN" sz="2400" kern="1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Times New Roman" panose="02020603050405020304"/>
              </a:rPr>
              <a:t>几对关系</a:t>
            </a:r>
            <a:endParaRPr lang="en-US" altLang="zh-CN" sz="2400" kern="100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Times New Roman" panose="02020603050405020304"/>
            </a:endParaRPr>
          </a:p>
        </p:txBody>
      </p:sp>
      <p:sp>
        <p:nvSpPr>
          <p:cNvPr id="20" name="文本框 5"/>
          <p:cNvSpPr txBox="1"/>
          <p:nvPr/>
        </p:nvSpPr>
        <p:spPr>
          <a:xfrm>
            <a:off x="4419600" y="195580"/>
            <a:ext cx="3992245" cy="2734310"/>
          </a:xfrm>
          <a:prstGeom prst="rect">
            <a:avLst/>
          </a:prstGeom>
          <a:noFill/>
          <a:ln w="6350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algn="just" rtl="0" eaLnBrk="1" fontAlgn="auto" latinLnBrk="0" hangingPunct="1">
              <a:lnSpc>
                <a:spcPct val="100000"/>
              </a:lnSpc>
              <a:tabLst>
                <a:tab pos="1383665" algn="l"/>
              </a:tabLst>
            </a:pPr>
            <a:r>
              <a:rPr lang="en-US" altLang="zh-CN" sz="2000" kern="1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Times New Roman" panose="02020603050405020304"/>
              </a:rPr>
              <a:t>1.性质</a:t>
            </a:r>
            <a:endParaRPr lang="en-US" altLang="zh-CN" sz="2000" kern="100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Times New Roman" panose="02020603050405020304"/>
            </a:endParaRPr>
          </a:p>
          <a:p>
            <a:pPr algn="just" rtl="0" eaLnBrk="1" fontAlgn="auto" latinLnBrk="0" hangingPunct="1">
              <a:lnSpc>
                <a:spcPct val="100000"/>
              </a:lnSpc>
              <a:tabLst>
                <a:tab pos="1383665" algn="l"/>
              </a:tabLst>
            </a:pPr>
            <a:r>
              <a:rPr lang="en-US" altLang="zh-CN" sz="2000" kern="1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Times New Roman" panose="02020603050405020304"/>
              </a:rPr>
              <a:t>2.宗旨  </a:t>
            </a:r>
            <a:endParaRPr lang="en-US" altLang="zh-CN" sz="2000" kern="100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Times New Roman" panose="02020603050405020304"/>
            </a:endParaRPr>
          </a:p>
          <a:p>
            <a:pPr algn="just" rtl="0" eaLnBrk="1" fontAlgn="auto" latinLnBrk="0" hangingPunct="1">
              <a:lnSpc>
                <a:spcPct val="100000"/>
              </a:lnSpc>
              <a:tabLst>
                <a:tab pos="1383665" algn="l"/>
              </a:tabLst>
            </a:pPr>
            <a:r>
              <a:rPr lang="en-US" altLang="zh-CN" sz="2000" kern="1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Times New Roman" panose="02020603050405020304"/>
              </a:rPr>
              <a:t>3.地位</a:t>
            </a:r>
            <a:endParaRPr lang="en-US" altLang="zh-CN" sz="2000" kern="100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Times New Roman" panose="02020603050405020304"/>
            </a:endParaRPr>
          </a:p>
          <a:p>
            <a:pPr algn="just" rtl="0" eaLnBrk="1" fontAlgn="auto" latinLnBrk="0" hangingPunct="1">
              <a:lnSpc>
                <a:spcPct val="100000"/>
              </a:lnSpc>
              <a:tabLst>
                <a:tab pos="1383665" algn="l"/>
              </a:tabLst>
            </a:pPr>
            <a:r>
              <a:rPr lang="en-US" altLang="zh-CN" sz="2000" kern="1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Times New Roman" panose="02020603050405020304"/>
              </a:rPr>
              <a:t>4.最高理想和最终目标  </a:t>
            </a:r>
            <a:endParaRPr lang="en-US" altLang="zh-CN" sz="2000" kern="100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Times New Roman" panose="02020603050405020304"/>
            </a:endParaRPr>
          </a:p>
          <a:p>
            <a:pPr algn="just" rtl="0" eaLnBrk="1" fontAlgn="auto" latinLnBrk="0" hangingPunct="1">
              <a:lnSpc>
                <a:spcPct val="100000"/>
              </a:lnSpc>
              <a:tabLst>
                <a:tab pos="1383665" algn="l"/>
              </a:tabLst>
            </a:pPr>
            <a:r>
              <a:rPr lang="en-US" altLang="zh-CN" sz="2000" kern="1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Times New Roman" panose="02020603050405020304"/>
              </a:rPr>
              <a:t>5.奋斗目标 </a:t>
            </a:r>
            <a:endParaRPr lang="en-US" altLang="zh-CN" sz="2000" kern="100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Times New Roman" panose="02020603050405020304"/>
            </a:endParaRPr>
          </a:p>
          <a:p>
            <a:pPr algn="just" rtl="0" eaLnBrk="1" fontAlgn="auto" latinLnBrk="0" hangingPunct="1">
              <a:lnSpc>
                <a:spcPct val="100000"/>
              </a:lnSpc>
              <a:tabLst>
                <a:tab pos="1383665" algn="l"/>
              </a:tabLst>
            </a:pPr>
            <a:r>
              <a:rPr lang="en-US" altLang="zh-CN" sz="2000" kern="1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Times New Roman" panose="02020603050405020304"/>
              </a:rPr>
              <a:t>6.初心使命  </a:t>
            </a:r>
            <a:endParaRPr lang="en-US" altLang="zh-CN" sz="2000" kern="100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Times New Roman" panose="02020603050405020304"/>
            </a:endParaRPr>
          </a:p>
          <a:p>
            <a:pPr algn="just" rtl="0" eaLnBrk="1" fontAlgn="auto" latinLnBrk="0" hangingPunct="1">
              <a:lnSpc>
                <a:spcPct val="100000"/>
              </a:lnSpc>
            </a:pPr>
            <a:r>
              <a:rPr lang="en-US" altLang="zh-CN" sz="2000" kern="1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Times New Roman" panose="02020603050405020304"/>
              </a:rPr>
              <a:t>7.指导思想</a:t>
            </a:r>
            <a:endParaRPr lang="en-US" altLang="zh-CN" sz="2000" kern="100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Times New Roman" panose="02020603050405020304"/>
            </a:endParaRPr>
          </a:p>
          <a:p>
            <a:pPr algn="just" rtl="0" eaLnBrk="1" fontAlgn="auto" latinLnBrk="0" hangingPunct="1">
              <a:lnSpc>
                <a:spcPct val="100000"/>
              </a:lnSpc>
            </a:pPr>
            <a:r>
              <a:rPr lang="en-US" altLang="zh-CN" sz="2000" kern="1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Times New Roman" panose="02020603050405020304"/>
              </a:rPr>
              <a:t>8.发展思想</a:t>
            </a:r>
            <a:endParaRPr lang="en-US" altLang="zh-CN" sz="2000" kern="100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Times New Roman" panose="02020603050405020304"/>
            </a:endParaRPr>
          </a:p>
          <a:p>
            <a:pPr algn="just" rtl="0" eaLnBrk="1" fontAlgn="auto" latinLnBrk="0" hangingPunct="1">
              <a:lnSpc>
                <a:spcPct val="100000"/>
              </a:lnSpc>
            </a:pPr>
            <a:r>
              <a:rPr lang="en-US" altLang="zh-CN" sz="2000" kern="1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Times New Roman" panose="02020603050405020304"/>
              </a:rPr>
              <a:t>9.建党精神及精神图谱 </a:t>
            </a:r>
            <a:endParaRPr lang="en-US" altLang="zh-CN" sz="2000" kern="100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Times New Roman" panose="02020603050405020304"/>
            </a:endParaRPr>
          </a:p>
        </p:txBody>
      </p:sp>
      <p:sp>
        <p:nvSpPr>
          <p:cNvPr id="21" name="左大括号 10"/>
          <p:cNvSpPr/>
          <p:nvPr/>
        </p:nvSpPr>
        <p:spPr>
          <a:xfrm>
            <a:off x="3911600" y="3217545"/>
            <a:ext cx="418465" cy="752475"/>
          </a:xfrm>
          <a:prstGeom prst="leftBrace">
            <a:avLst>
              <a:gd name="adj1" fmla="val 8333"/>
              <a:gd name="adj2" fmla="val 48908"/>
            </a:avLst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sp>
      <p:sp>
        <p:nvSpPr>
          <p:cNvPr id="22" name="文本框 11"/>
          <p:cNvSpPr txBox="1"/>
          <p:nvPr/>
        </p:nvSpPr>
        <p:spPr>
          <a:xfrm>
            <a:off x="4400550" y="3003550"/>
            <a:ext cx="3550285" cy="966470"/>
          </a:xfrm>
          <a:prstGeom prst="rect">
            <a:avLst/>
          </a:prstGeom>
          <a:noFill/>
          <a:ln w="6350">
            <a:solidFill>
              <a:srgbClr val="000000">
                <a:alpha val="0"/>
              </a:srgb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000" kern="1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Times New Roman" panose="02020603050405020304"/>
              </a:rPr>
              <a:t>为什么坚持党的领导（why）</a:t>
            </a:r>
            <a:endParaRPr lang="en-US" altLang="zh-CN" sz="2000" kern="100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Times New Roman" panose="02020603050405020304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000" kern="1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Times New Roman" panose="02020603050405020304"/>
              </a:rPr>
              <a:t>怎么样坚持党的领导（how）</a:t>
            </a:r>
            <a:endParaRPr lang="en-US" altLang="zh-CN" sz="2000" kern="100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Times New Roman" panose="02020603050405020304"/>
            </a:endParaRPr>
          </a:p>
        </p:txBody>
      </p:sp>
      <p:sp>
        <p:nvSpPr>
          <p:cNvPr id="23" name="左大括号 12"/>
          <p:cNvSpPr/>
          <p:nvPr/>
        </p:nvSpPr>
        <p:spPr>
          <a:xfrm>
            <a:off x="3910965" y="4370705"/>
            <a:ext cx="418465" cy="1919605"/>
          </a:xfrm>
          <a:prstGeom prst="leftBrace">
            <a:avLst>
              <a:gd name="adj1" fmla="val 8333"/>
              <a:gd name="adj2" fmla="val 48908"/>
            </a:avLst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sp>
      <p:sp>
        <p:nvSpPr>
          <p:cNvPr id="24" name="文本框 13"/>
          <p:cNvSpPr txBox="1"/>
          <p:nvPr/>
        </p:nvSpPr>
        <p:spPr>
          <a:xfrm>
            <a:off x="4419600" y="4189730"/>
            <a:ext cx="6236335" cy="2100580"/>
          </a:xfrm>
          <a:prstGeom prst="rect">
            <a:avLst/>
          </a:prstGeom>
          <a:noFill/>
          <a:ln w="6350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algn="just" rtl="0" eaLnBrk="1" fontAlgn="auto" latinLnBrk="0" hangingPunct="1">
              <a:lnSpc>
                <a:spcPct val="100000"/>
              </a:lnSpc>
              <a:tabLst>
                <a:tab pos="1383665" algn="l"/>
              </a:tabLst>
            </a:pPr>
            <a:r>
              <a:rPr lang="en-US" altLang="zh-CN" sz="2000" kern="1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Times New Roman" panose="02020603050405020304"/>
              </a:rPr>
              <a:t>1.党——人民当家作主——依法治国</a:t>
            </a:r>
            <a:endParaRPr lang="en-US" altLang="zh-CN" sz="2000" kern="100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Times New Roman" panose="02020603050405020304"/>
            </a:endParaRPr>
          </a:p>
          <a:p>
            <a:pPr algn="just" rtl="0" eaLnBrk="1" fontAlgn="auto" latinLnBrk="0" hangingPunct="1">
              <a:lnSpc>
                <a:spcPct val="100000"/>
              </a:lnSpc>
              <a:tabLst>
                <a:tab pos="1383665" algn="l"/>
              </a:tabLst>
            </a:pPr>
            <a:r>
              <a:rPr lang="en-US" altLang="zh-CN" sz="2000" kern="1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Times New Roman" panose="02020603050405020304"/>
              </a:rPr>
              <a:t>（根本政治制度）</a:t>
            </a:r>
            <a:endParaRPr lang="en-US" altLang="zh-CN" sz="2000" kern="100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Times New Roman" panose="02020603050405020304"/>
            </a:endParaRPr>
          </a:p>
          <a:p>
            <a:pPr algn="just" rtl="0" eaLnBrk="1" fontAlgn="auto" latinLnBrk="0" hangingPunct="1">
              <a:lnSpc>
                <a:spcPct val="100000"/>
              </a:lnSpc>
              <a:tabLst>
                <a:tab pos="1383665" algn="l"/>
              </a:tabLst>
            </a:pPr>
            <a:r>
              <a:rPr lang="en-US" altLang="zh-CN" sz="2000" kern="1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Times New Roman" panose="02020603050405020304"/>
              </a:rPr>
              <a:t>2.党——民主党派关系</a:t>
            </a:r>
            <a:endParaRPr lang="en-US" altLang="zh-CN" sz="2000" kern="100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Times New Roman" panose="02020603050405020304"/>
            </a:endParaRPr>
          </a:p>
          <a:p>
            <a:pPr algn="just" rtl="0" eaLnBrk="1" fontAlgn="auto" latinLnBrk="0" hangingPunct="1">
              <a:lnSpc>
                <a:spcPct val="100000"/>
              </a:lnSpc>
              <a:tabLst>
                <a:tab pos="1383665" algn="l"/>
              </a:tabLst>
            </a:pPr>
            <a:r>
              <a:rPr lang="en-US" altLang="zh-CN" sz="2000" kern="1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Times New Roman" panose="02020603050405020304"/>
              </a:rPr>
              <a:t>（基本政治制度）</a:t>
            </a:r>
            <a:endParaRPr lang="en-US" altLang="zh-CN" sz="2000" kern="100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Times New Roman" panose="02020603050405020304"/>
            </a:endParaRPr>
          </a:p>
          <a:p>
            <a:pPr algn="just" rtl="0" eaLnBrk="1" fontAlgn="auto" latinLnBrk="0" hangingPunct="1">
              <a:lnSpc>
                <a:spcPct val="100000"/>
              </a:lnSpc>
              <a:tabLst>
                <a:tab pos="1383665" algn="l"/>
              </a:tabLst>
            </a:pPr>
            <a:r>
              <a:rPr lang="en-US" altLang="zh-CN" sz="2000" kern="1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Times New Roman" panose="02020603050405020304"/>
              </a:rPr>
              <a:t>3.党——国家机构关系</a:t>
            </a:r>
            <a:endParaRPr lang="en-US" altLang="zh-CN" sz="2000" kern="100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Times New Roman" panose="02020603050405020304"/>
            </a:endParaRPr>
          </a:p>
          <a:p>
            <a:pPr algn="just" rtl="0" eaLnBrk="1" fontAlgn="auto" latinLnBrk="0" hangingPunct="1">
              <a:lnSpc>
                <a:spcPct val="100000"/>
              </a:lnSpc>
              <a:tabLst>
                <a:tab pos="1383665" algn="l"/>
              </a:tabLst>
            </a:pPr>
            <a:r>
              <a:rPr lang="en-US" altLang="zh-CN" sz="2000" kern="1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Times New Roman" panose="02020603050405020304"/>
              </a:rPr>
              <a:t>4.党——共青团关系</a:t>
            </a:r>
            <a:endParaRPr lang="en-US" altLang="zh-CN" sz="2000" kern="100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Times New Roman" panose="02020603050405020304"/>
            </a:endParaRPr>
          </a:p>
          <a:p>
            <a:pPr algn="just" rtl="0" eaLnBrk="1" fontAlgn="auto" latinLnBrk="0" hangingPunct="1">
              <a:lnSpc>
                <a:spcPct val="100000"/>
              </a:lnSpc>
              <a:tabLst>
                <a:tab pos="1383665" algn="l"/>
              </a:tabLst>
            </a:pPr>
            <a:r>
              <a:rPr lang="en-US" altLang="zh-CN" sz="2000" kern="1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Times New Roman" panose="02020603050405020304"/>
              </a:rPr>
              <a:t>5.党——中国梦关系</a:t>
            </a:r>
            <a:endParaRPr lang="en-US" altLang="zh-CN" sz="2000" kern="100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Times New Roman" panose="020206030504050203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2" grpId="0" animBg="1"/>
      <p:bldP spid="24" grpId="0" animBg="1"/>
      <p:bldP spid="17" grpId="0" animBg="1"/>
      <p:bldP spid="18" grpId="0" animBg="1"/>
      <p:bldP spid="1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88923" y="246423"/>
            <a:ext cx="4103077" cy="675011"/>
          </a:xfrm>
          <a:prstGeom prst="rect">
            <a:avLst/>
          </a:prstGeom>
        </p:spPr>
      </p:pic>
      <p:cxnSp>
        <p:nvCxnSpPr>
          <p:cNvPr id="3" name="直接连接符 2"/>
          <p:cNvCxnSpPr/>
          <p:nvPr/>
        </p:nvCxnSpPr>
        <p:spPr>
          <a:xfrm>
            <a:off x="0" y="921434"/>
            <a:ext cx="12192000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矩形 3"/>
          <p:cNvSpPr/>
          <p:nvPr/>
        </p:nvSpPr>
        <p:spPr>
          <a:xfrm>
            <a:off x="1060450" y="245745"/>
            <a:ext cx="5262245" cy="461010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r>
              <a:rPr lang="zh-CN" sz="28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一、</a:t>
            </a:r>
            <a:r>
              <a:rPr sz="28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答疑解惑明对错</a:t>
            </a:r>
            <a:endParaRPr sz="28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Freeform 29"/>
          <p:cNvSpPr/>
          <p:nvPr/>
        </p:nvSpPr>
        <p:spPr bwMode="auto">
          <a:xfrm>
            <a:off x="288468" y="125065"/>
            <a:ext cx="771819" cy="689695"/>
          </a:xfrm>
          <a:custGeom>
            <a:avLst/>
            <a:gdLst>
              <a:gd name="T0" fmla="*/ 803 w 1880"/>
              <a:gd name="T1" fmla="*/ 15 h 1680"/>
              <a:gd name="T2" fmla="*/ 1253 w 1880"/>
              <a:gd name="T3" fmla="*/ 1067 h 1680"/>
              <a:gd name="T4" fmla="*/ 728 w 1880"/>
              <a:gd name="T5" fmla="*/ 540 h 1680"/>
              <a:gd name="T6" fmla="*/ 928 w 1880"/>
              <a:gd name="T7" fmla="*/ 339 h 1680"/>
              <a:gd name="T8" fmla="*/ 803 w 1880"/>
              <a:gd name="T9" fmla="*/ 215 h 1680"/>
              <a:gd name="T10" fmla="*/ 549 w 1880"/>
              <a:gd name="T11" fmla="*/ 267 h 1680"/>
              <a:gd name="T12" fmla="*/ 150 w 1880"/>
              <a:gd name="T13" fmla="*/ 666 h 1680"/>
              <a:gd name="T14" fmla="*/ 376 w 1880"/>
              <a:gd name="T15" fmla="*/ 890 h 1680"/>
              <a:gd name="T16" fmla="*/ 527 w 1880"/>
              <a:gd name="T17" fmla="*/ 741 h 1680"/>
              <a:gd name="T18" fmla="*/ 1052 w 1880"/>
              <a:gd name="T19" fmla="*/ 1266 h 1680"/>
              <a:gd name="T20" fmla="*/ 176 w 1880"/>
              <a:gd name="T21" fmla="*/ 1090 h 1680"/>
              <a:gd name="T22" fmla="*/ 49 w 1880"/>
              <a:gd name="T23" fmla="*/ 1217 h 1680"/>
              <a:gd name="T24" fmla="*/ 159 w 1880"/>
              <a:gd name="T25" fmla="*/ 1357 h 1680"/>
              <a:gd name="T26" fmla="*/ 144 w 1880"/>
              <a:gd name="T27" fmla="*/ 1371 h 1680"/>
              <a:gd name="T28" fmla="*/ 122 w 1880"/>
              <a:gd name="T29" fmla="*/ 1367 h 1680"/>
              <a:gd name="T30" fmla="*/ 0 w 1880"/>
              <a:gd name="T31" fmla="*/ 1494 h 1680"/>
              <a:gd name="T32" fmla="*/ 123 w 1880"/>
              <a:gd name="T33" fmla="*/ 1616 h 1680"/>
              <a:gd name="T34" fmla="*/ 249 w 1880"/>
              <a:gd name="T35" fmla="*/ 1493 h 1680"/>
              <a:gd name="T36" fmla="*/ 245 w 1880"/>
              <a:gd name="T37" fmla="*/ 1470 h 1680"/>
              <a:gd name="T38" fmla="*/ 265 w 1880"/>
              <a:gd name="T39" fmla="*/ 1451 h 1680"/>
              <a:gd name="T40" fmla="*/ 1255 w 1880"/>
              <a:gd name="T41" fmla="*/ 1467 h 1680"/>
              <a:gd name="T42" fmla="*/ 1402 w 1880"/>
              <a:gd name="T43" fmla="*/ 1615 h 1680"/>
              <a:gd name="T44" fmla="*/ 1603 w 1880"/>
              <a:gd name="T45" fmla="*/ 1416 h 1680"/>
              <a:gd name="T46" fmla="*/ 1455 w 1880"/>
              <a:gd name="T47" fmla="*/ 1267 h 1680"/>
              <a:gd name="T48" fmla="*/ 803 w 1880"/>
              <a:gd name="T49" fmla="*/ 15 h 16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880" h="1680">
                <a:moveTo>
                  <a:pt x="803" y="15"/>
                </a:moveTo>
                <a:cubicBezTo>
                  <a:pt x="1217" y="170"/>
                  <a:pt x="1468" y="665"/>
                  <a:pt x="1253" y="1067"/>
                </a:cubicBezTo>
                <a:cubicBezTo>
                  <a:pt x="728" y="540"/>
                  <a:pt x="728" y="540"/>
                  <a:pt x="728" y="540"/>
                </a:cubicBezTo>
                <a:cubicBezTo>
                  <a:pt x="928" y="339"/>
                  <a:pt x="928" y="339"/>
                  <a:pt x="928" y="339"/>
                </a:cubicBezTo>
                <a:cubicBezTo>
                  <a:pt x="803" y="215"/>
                  <a:pt x="803" y="215"/>
                  <a:pt x="803" y="215"/>
                </a:cubicBezTo>
                <a:cubicBezTo>
                  <a:pt x="733" y="282"/>
                  <a:pt x="623" y="297"/>
                  <a:pt x="549" y="267"/>
                </a:cubicBezTo>
                <a:cubicBezTo>
                  <a:pt x="150" y="666"/>
                  <a:pt x="150" y="666"/>
                  <a:pt x="150" y="666"/>
                </a:cubicBezTo>
                <a:cubicBezTo>
                  <a:pt x="376" y="890"/>
                  <a:pt x="376" y="890"/>
                  <a:pt x="376" y="890"/>
                </a:cubicBezTo>
                <a:cubicBezTo>
                  <a:pt x="527" y="741"/>
                  <a:pt x="527" y="741"/>
                  <a:pt x="527" y="741"/>
                </a:cubicBezTo>
                <a:cubicBezTo>
                  <a:pt x="1052" y="1266"/>
                  <a:pt x="1052" y="1266"/>
                  <a:pt x="1052" y="1266"/>
                </a:cubicBezTo>
                <a:cubicBezTo>
                  <a:pt x="795" y="1407"/>
                  <a:pt x="439" y="1363"/>
                  <a:pt x="176" y="1090"/>
                </a:cubicBezTo>
                <a:cubicBezTo>
                  <a:pt x="49" y="1217"/>
                  <a:pt x="49" y="1217"/>
                  <a:pt x="49" y="1217"/>
                </a:cubicBezTo>
                <a:cubicBezTo>
                  <a:pt x="87" y="1270"/>
                  <a:pt x="119" y="1317"/>
                  <a:pt x="159" y="1357"/>
                </a:cubicBezTo>
                <a:cubicBezTo>
                  <a:pt x="155" y="1362"/>
                  <a:pt x="144" y="1371"/>
                  <a:pt x="144" y="1371"/>
                </a:cubicBezTo>
                <a:cubicBezTo>
                  <a:pt x="137" y="1370"/>
                  <a:pt x="129" y="1367"/>
                  <a:pt x="122" y="1367"/>
                </a:cubicBezTo>
                <a:cubicBezTo>
                  <a:pt x="55" y="1367"/>
                  <a:pt x="0" y="1426"/>
                  <a:pt x="0" y="1494"/>
                </a:cubicBezTo>
                <a:cubicBezTo>
                  <a:pt x="0" y="1561"/>
                  <a:pt x="55" y="1616"/>
                  <a:pt x="123" y="1616"/>
                </a:cubicBezTo>
                <a:cubicBezTo>
                  <a:pt x="191" y="1616"/>
                  <a:pt x="249" y="1561"/>
                  <a:pt x="249" y="1493"/>
                </a:cubicBezTo>
                <a:cubicBezTo>
                  <a:pt x="249" y="1485"/>
                  <a:pt x="247" y="1478"/>
                  <a:pt x="245" y="1470"/>
                </a:cubicBezTo>
                <a:cubicBezTo>
                  <a:pt x="265" y="1451"/>
                  <a:pt x="265" y="1451"/>
                  <a:pt x="265" y="1451"/>
                </a:cubicBezTo>
                <a:cubicBezTo>
                  <a:pt x="567" y="1655"/>
                  <a:pt x="898" y="1680"/>
                  <a:pt x="1255" y="1467"/>
                </a:cubicBezTo>
                <a:cubicBezTo>
                  <a:pt x="1402" y="1615"/>
                  <a:pt x="1402" y="1615"/>
                  <a:pt x="1402" y="1615"/>
                </a:cubicBezTo>
                <a:cubicBezTo>
                  <a:pt x="1603" y="1416"/>
                  <a:pt x="1603" y="1416"/>
                  <a:pt x="1603" y="1416"/>
                </a:cubicBezTo>
                <a:cubicBezTo>
                  <a:pt x="1455" y="1267"/>
                  <a:pt x="1455" y="1267"/>
                  <a:pt x="1455" y="1267"/>
                </a:cubicBezTo>
                <a:cubicBezTo>
                  <a:pt x="1880" y="628"/>
                  <a:pt x="1313" y="0"/>
                  <a:pt x="803" y="1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" name="圆角矩形 8"/>
          <p:cNvSpPr/>
          <p:nvPr>
            <p:custDataLst>
              <p:tags r:id="rId2"/>
            </p:custDataLst>
          </p:nvPr>
        </p:nvSpPr>
        <p:spPr>
          <a:xfrm>
            <a:off x="7060565" y="1028065"/>
            <a:ext cx="1652905" cy="672465"/>
          </a:xfrm>
          <a:prstGeom prst="roundRect">
            <a:avLst/>
          </a:prstGeom>
          <a:noFill/>
          <a:ln w="38100">
            <a:solidFill>
              <a:schemeClr val="accent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文本框 15"/>
          <p:cNvSpPr txBox="1"/>
          <p:nvPr/>
        </p:nvSpPr>
        <p:spPr>
          <a:xfrm>
            <a:off x="177800" y="1028065"/>
            <a:ext cx="12050395" cy="56927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1.【判断】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中国共产党坚持以人民为中心的指导思想  </a:t>
            </a:r>
            <a:endParaRPr lang="zh-CN" altLang="en-US" sz="28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思考：发展思想  VS  指导思想？</a:t>
            </a:r>
            <a:endParaRPr lang="zh-CN" altLang="en-US" sz="28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党和政府的发展思想：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以人民为中心</a:t>
            </a:r>
            <a:endParaRPr lang="zh-CN" altLang="en-US" sz="28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党的指导思想：</a:t>
            </a:r>
            <a:endParaRPr lang="zh-CN" altLang="en-US" sz="28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马克思列宁主义、毛泽东思想</a:t>
            </a:r>
            <a:endParaRPr lang="zh-CN" altLang="en-US" sz="28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邓小平理论、三个代表重要思想、科学发展观</a:t>
            </a:r>
            <a:endParaRPr lang="zh-CN" altLang="en-US" sz="28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习近平新时代中国特色社会主义思想</a:t>
            </a:r>
            <a:endParaRPr lang="zh-CN" altLang="en-US" sz="28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r>
              <a:rPr lang="zh-CN" altLang="en-US" sz="2800">
                <a:solidFill>
                  <a:schemeClr val="tx1"/>
                </a:solidFill>
                <a:highlight>
                  <a:srgbClr val="FFFF00"/>
                </a:highligh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（意义：</a:t>
            </a:r>
            <a:r>
              <a:rPr lang="zh-CN" altLang="en-US" sz="2800">
                <a:highlight>
                  <a:srgbClr val="FFFF00"/>
                </a:highligh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马克思主义中国化最新成果，实现中华民族伟大复兴的行动指南）</a:t>
            </a:r>
            <a:endParaRPr lang="zh-CN" altLang="en-US" sz="2800">
              <a:highlight>
                <a:srgbClr val="FFFF00"/>
              </a:highlight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endParaRPr lang="zh-CN" altLang="en-US" sz="2800">
              <a:highlight>
                <a:srgbClr val="FFFF00"/>
              </a:highlight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2.【判断】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中国共产党是执政党，民主党派是在野党</a:t>
            </a:r>
            <a:endParaRPr lang="zh-CN" altLang="en-US" sz="28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思考：谁执政 VS 谁参政？</a:t>
            </a:r>
            <a:endParaRPr lang="zh-CN" altLang="en-US" sz="28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楷体" panose="02010609060101010101" charset="-122"/>
              </a:rPr>
              <a:t>党：依法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楷体" panose="02010609060101010101" charset="-122"/>
              </a:rPr>
              <a:t>执政</a:t>
            </a:r>
            <a:endParaRPr lang="zh-CN" altLang="en-US" sz="28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楷体" panose="02010609060101010101" charset="-122"/>
            </a:endParaRPr>
          </a:p>
          <a:p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楷体" panose="02010609060101010101" charset="-122"/>
              </a:rPr>
              <a:t>民主党派：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楷体" panose="02010609060101010101" charset="-122"/>
              </a:rPr>
              <a:t>参政议政</a:t>
            </a:r>
            <a:endParaRPr lang="zh-CN" altLang="en-US" sz="28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楷体" panose="02010609060101010101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9121140" y="921385"/>
            <a:ext cx="1450340" cy="91313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5400" b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×</a:t>
            </a:r>
            <a:endParaRPr lang="en-US" altLang="zh-CN" sz="5400" b="1">
              <a:solidFill>
                <a:srgbClr val="FF0000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9" name="圆角矩形 18"/>
          <p:cNvSpPr/>
          <p:nvPr>
            <p:custDataLst>
              <p:tags r:id="rId3"/>
            </p:custDataLst>
          </p:nvPr>
        </p:nvSpPr>
        <p:spPr>
          <a:xfrm>
            <a:off x="7411720" y="4728845"/>
            <a:ext cx="1136650" cy="672465"/>
          </a:xfrm>
          <a:prstGeom prst="roundRect">
            <a:avLst/>
          </a:prstGeom>
          <a:noFill/>
          <a:ln w="38100">
            <a:solidFill>
              <a:schemeClr val="accent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8630285" y="4608195"/>
            <a:ext cx="1450340" cy="91313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5400" b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×</a:t>
            </a:r>
            <a:endParaRPr lang="en-US" altLang="zh-CN" sz="5400" b="1">
              <a:solidFill>
                <a:srgbClr val="FF0000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airplan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1000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1000"/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1000"/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1000"/>
                                        <p:tgtEl>
                                          <p:spTgt spid="1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1000"/>
                                        <p:tgtEl>
                                          <p:spTgt spid="1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000"/>
                            </p:stCondLst>
                            <p:childTnLst>
                              <p:par>
                                <p:cTn id="3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1000"/>
                                        <p:tgtEl>
                                          <p:spTgt spid="1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1000"/>
                                        <p:tgtEl>
                                          <p:spTgt spid="1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4" dur="1000"/>
                                        <p:tgtEl>
                                          <p:spTgt spid="1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9" dur="1000"/>
                                        <p:tgtEl>
                                          <p:spTgt spid="1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000"/>
                            </p:stCondLst>
                            <p:childTnLst>
                              <p:par>
                                <p:cTn id="61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63" dur="1000"/>
                                        <p:tgtEl>
                                          <p:spTgt spid="16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7" grpId="0"/>
      <p:bldP spid="19" grpId="0" bldLvl="0" animBg="1"/>
      <p:bldP spid="2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88923" y="246423"/>
            <a:ext cx="4103077" cy="675011"/>
          </a:xfrm>
          <a:prstGeom prst="rect">
            <a:avLst/>
          </a:prstGeom>
        </p:spPr>
      </p:pic>
      <p:cxnSp>
        <p:nvCxnSpPr>
          <p:cNvPr id="3" name="直接连接符 2"/>
          <p:cNvCxnSpPr/>
          <p:nvPr/>
        </p:nvCxnSpPr>
        <p:spPr>
          <a:xfrm>
            <a:off x="0" y="921434"/>
            <a:ext cx="12192000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矩形 3"/>
          <p:cNvSpPr/>
          <p:nvPr/>
        </p:nvSpPr>
        <p:spPr>
          <a:xfrm>
            <a:off x="1060450" y="245745"/>
            <a:ext cx="5262245" cy="461010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r>
              <a:rPr lang="zh-CN" sz="28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一、</a:t>
            </a:r>
            <a:r>
              <a:rPr sz="28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答疑解惑明对错</a:t>
            </a:r>
            <a:endParaRPr sz="28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Freeform 29"/>
          <p:cNvSpPr/>
          <p:nvPr/>
        </p:nvSpPr>
        <p:spPr bwMode="auto">
          <a:xfrm>
            <a:off x="288468" y="125065"/>
            <a:ext cx="771819" cy="689695"/>
          </a:xfrm>
          <a:custGeom>
            <a:avLst/>
            <a:gdLst>
              <a:gd name="T0" fmla="*/ 803 w 1880"/>
              <a:gd name="T1" fmla="*/ 15 h 1680"/>
              <a:gd name="T2" fmla="*/ 1253 w 1880"/>
              <a:gd name="T3" fmla="*/ 1067 h 1680"/>
              <a:gd name="T4" fmla="*/ 728 w 1880"/>
              <a:gd name="T5" fmla="*/ 540 h 1680"/>
              <a:gd name="T6" fmla="*/ 928 w 1880"/>
              <a:gd name="T7" fmla="*/ 339 h 1680"/>
              <a:gd name="T8" fmla="*/ 803 w 1880"/>
              <a:gd name="T9" fmla="*/ 215 h 1680"/>
              <a:gd name="T10" fmla="*/ 549 w 1880"/>
              <a:gd name="T11" fmla="*/ 267 h 1680"/>
              <a:gd name="T12" fmla="*/ 150 w 1880"/>
              <a:gd name="T13" fmla="*/ 666 h 1680"/>
              <a:gd name="T14" fmla="*/ 376 w 1880"/>
              <a:gd name="T15" fmla="*/ 890 h 1680"/>
              <a:gd name="T16" fmla="*/ 527 w 1880"/>
              <a:gd name="T17" fmla="*/ 741 h 1680"/>
              <a:gd name="T18" fmla="*/ 1052 w 1880"/>
              <a:gd name="T19" fmla="*/ 1266 h 1680"/>
              <a:gd name="T20" fmla="*/ 176 w 1880"/>
              <a:gd name="T21" fmla="*/ 1090 h 1680"/>
              <a:gd name="T22" fmla="*/ 49 w 1880"/>
              <a:gd name="T23" fmla="*/ 1217 h 1680"/>
              <a:gd name="T24" fmla="*/ 159 w 1880"/>
              <a:gd name="T25" fmla="*/ 1357 h 1680"/>
              <a:gd name="T26" fmla="*/ 144 w 1880"/>
              <a:gd name="T27" fmla="*/ 1371 h 1680"/>
              <a:gd name="T28" fmla="*/ 122 w 1880"/>
              <a:gd name="T29" fmla="*/ 1367 h 1680"/>
              <a:gd name="T30" fmla="*/ 0 w 1880"/>
              <a:gd name="T31" fmla="*/ 1494 h 1680"/>
              <a:gd name="T32" fmla="*/ 123 w 1880"/>
              <a:gd name="T33" fmla="*/ 1616 h 1680"/>
              <a:gd name="T34" fmla="*/ 249 w 1880"/>
              <a:gd name="T35" fmla="*/ 1493 h 1680"/>
              <a:gd name="T36" fmla="*/ 245 w 1880"/>
              <a:gd name="T37" fmla="*/ 1470 h 1680"/>
              <a:gd name="T38" fmla="*/ 265 w 1880"/>
              <a:gd name="T39" fmla="*/ 1451 h 1680"/>
              <a:gd name="T40" fmla="*/ 1255 w 1880"/>
              <a:gd name="T41" fmla="*/ 1467 h 1680"/>
              <a:gd name="T42" fmla="*/ 1402 w 1880"/>
              <a:gd name="T43" fmla="*/ 1615 h 1680"/>
              <a:gd name="T44" fmla="*/ 1603 w 1880"/>
              <a:gd name="T45" fmla="*/ 1416 h 1680"/>
              <a:gd name="T46" fmla="*/ 1455 w 1880"/>
              <a:gd name="T47" fmla="*/ 1267 h 1680"/>
              <a:gd name="T48" fmla="*/ 803 w 1880"/>
              <a:gd name="T49" fmla="*/ 15 h 16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880" h="1680">
                <a:moveTo>
                  <a:pt x="803" y="15"/>
                </a:moveTo>
                <a:cubicBezTo>
                  <a:pt x="1217" y="170"/>
                  <a:pt x="1468" y="665"/>
                  <a:pt x="1253" y="1067"/>
                </a:cubicBezTo>
                <a:cubicBezTo>
                  <a:pt x="728" y="540"/>
                  <a:pt x="728" y="540"/>
                  <a:pt x="728" y="540"/>
                </a:cubicBezTo>
                <a:cubicBezTo>
                  <a:pt x="928" y="339"/>
                  <a:pt x="928" y="339"/>
                  <a:pt x="928" y="339"/>
                </a:cubicBezTo>
                <a:cubicBezTo>
                  <a:pt x="803" y="215"/>
                  <a:pt x="803" y="215"/>
                  <a:pt x="803" y="215"/>
                </a:cubicBezTo>
                <a:cubicBezTo>
                  <a:pt x="733" y="282"/>
                  <a:pt x="623" y="297"/>
                  <a:pt x="549" y="267"/>
                </a:cubicBezTo>
                <a:cubicBezTo>
                  <a:pt x="150" y="666"/>
                  <a:pt x="150" y="666"/>
                  <a:pt x="150" y="666"/>
                </a:cubicBezTo>
                <a:cubicBezTo>
                  <a:pt x="376" y="890"/>
                  <a:pt x="376" y="890"/>
                  <a:pt x="376" y="890"/>
                </a:cubicBezTo>
                <a:cubicBezTo>
                  <a:pt x="527" y="741"/>
                  <a:pt x="527" y="741"/>
                  <a:pt x="527" y="741"/>
                </a:cubicBezTo>
                <a:cubicBezTo>
                  <a:pt x="1052" y="1266"/>
                  <a:pt x="1052" y="1266"/>
                  <a:pt x="1052" y="1266"/>
                </a:cubicBezTo>
                <a:cubicBezTo>
                  <a:pt x="795" y="1407"/>
                  <a:pt x="439" y="1363"/>
                  <a:pt x="176" y="1090"/>
                </a:cubicBezTo>
                <a:cubicBezTo>
                  <a:pt x="49" y="1217"/>
                  <a:pt x="49" y="1217"/>
                  <a:pt x="49" y="1217"/>
                </a:cubicBezTo>
                <a:cubicBezTo>
                  <a:pt x="87" y="1270"/>
                  <a:pt x="119" y="1317"/>
                  <a:pt x="159" y="1357"/>
                </a:cubicBezTo>
                <a:cubicBezTo>
                  <a:pt x="155" y="1362"/>
                  <a:pt x="144" y="1371"/>
                  <a:pt x="144" y="1371"/>
                </a:cubicBezTo>
                <a:cubicBezTo>
                  <a:pt x="137" y="1370"/>
                  <a:pt x="129" y="1367"/>
                  <a:pt x="122" y="1367"/>
                </a:cubicBezTo>
                <a:cubicBezTo>
                  <a:pt x="55" y="1367"/>
                  <a:pt x="0" y="1426"/>
                  <a:pt x="0" y="1494"/>
                </a:cubicBezTo>
                <a:cubicBezTo>
                  <a:pt x="0" y="1561"/>
                  <a:pt x="55" y="1616"/>
                  <a:pt x="123" y="1616"/>
                </a:cubicBezTo>
                <a:cubicBezTo>
                  <a:pt x="191" y="1616"/>
                  <a:pt x="249" y="1561"/>
                  <a:pt x="249" y="1493"/>
                </a:cubicBezTo>
                <a:cubicBezTo>
                  <a:pt x="249" y="1485"/>
                  <a:pt x="247" y="1478"/>
                  <a:pt x="245" y="1470"/>
                </a:cubicBezTo>
                <a:cubicBezTo>
                  <a:pt x="265" y="1451"/>
                  <a:pt x="265" y="1451"/>
                  <a:pt x="265" y="1451"/>
                </a:cubicBezTo>
                <a:cubicBezTo>
                  <a:pt x="567" y="1655"/>
                  <a:pt x="898" y="1680"/>
                  <a:pt x="1255" y="1467"/>
                </a:cubicBezTo>
                <a:cubicBezTo>
                  <a:pt x="1402" y="1615"/>
                  <a:pt x="1402" y="1615"/>
                  <a:pt x="1402" y="1615"/>
                </a:cubicBezTo>
                <a:cubicBezTo>
                  <a:pt x="1603" y="1416"/>
                  <a:pt x="1603" y="1416"/>
                  <a:pt x="1603" y="1416"/>
                </a:cubicBezTo>
                <a:cubicBezTo>
                  <a:pt x="1455" y="1267"/>
                  <a:pt x="1455" y="1267"/>
                  <a:pt x="1455" y="1267"/>
                </a:cubicBezTo>
                <a:cubicBezTo>
                  <a:pt x="1880" y="628"/>
                  <a:pt x="1313" y="0"/>
                  <a:pt x="803" y="1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457200" y="1383665"/>
            <a:ext cx="11277600" cy="532828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3.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【判断】党是履行国家职能的重要机构</a:t>
            </a:r>
            <a:endParaRPr lang="zh-CN" altLang="en-US" sz="28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思考：党VS国家机关？</a:t>
            </a:r>
            <a:endParaRPr lang="zh-CN" altLang="en-US" sz="280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中国共产党</a:t>
            </a:r>
            <a:r>
              <a:rPr lang="zh-CN" altLang="en-US" sz="28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是中国工人阶级的先锋队，中国人民和中华民族的先锋队</a:t>
            </a:r>
            <a:endParaRPr lang="zh-CN" altLang="en-US" sz="28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国家机关</a:t>
            </a:r>
            <a:r>
              <a:rPr lang="zh-CN" altLang="en-US" sz="28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（人大、政协、政府、法院、检察院和监察委）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履行国家职能</a:t>
            </a:r>
            <a:endParaRPr lang="zh-CN" altLang="en-US" sz="28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r>
              <a:rPr lang="zh-CN" altLang="en-US" sz="2800">
                <a:highlight>
                  <a:srgbClr val="FFFF00"/>
                </a:highligh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政协是爱国统一战线组织，</a:t>
            </a:r>
            <a:r>
              <a:rPr lang="zh-CN" altLang="en-US" sz="2800">
                <a:highlight>
                  <a:srgbClr val="FFFF00"/>
                </a:highligh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不是国家机关，</a:t>
            </a:r>
            <a:r>
              <a:rPr lang="zh-CN" altLang="en-US" sz="2800">
                <a:highlight>
                  <a:srgbClr val="FFFF00"/>
                </a:highligh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不履行国家职能</a:t>
            </a:r>
            <a:endParaRPr lang="zh-CN" altLang="en-US" sz="28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4.【判断】宪法权威比党大  党的地位比宪法高</a:t>
            </a:r>
            <a:endParaRPr lang="zh-CN" altLang="en-US" sz="28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小组讨论：党与宪法的关系</a:t>
            </a:r>
            <a:endParaRPr lang="zh-CN" altLang="en-US" sz="280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r>
              <a:rPr lang="zh-CN" altLang="en-US" sz="2800">
                <a:highlight>
                  <a:srgbClr val="FFFF00"/>
                </a:highlight>
                <a:latin typeface="黑体" panose="02010609060101010101" charset="-122"/>
                <a:ea typeface="黑体" panose="02010609060101010101" charset="-122"/>
                <a:cs typeface="楷体" panose="02010609060101010101" charset="-122"/>
                <a:sym typeface="+mn-ea"/>
              </a:rPr>
              <a:t>党是最高政治领导力量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楷体" panose="02010609060101010101" charset="-122"/>
                <a:sym typeface="+mn-ea"/>
              </a:rPr>
              <a:t>，领导人民制定并实施宪法，党的主张通过法定程序成为国家意志；</a:t>
            </a:r>
            <a:endParaRPr lang="zh-CN" altLang="en-US" sz="2800">
              <a:latin typeface="黑体" panose="02010609060101010101" charset="-122"/>
              <a:ea typeface="黑体" panose="02010609060101010101" charset="-122"/>
              <a:cs typeface="楷体" panose="02010609060101010101" charset="-122"/>
              <a:sym typeface="+mn-ea"/>
            </a:endParaRPr>
          </a:p>
          <a:p>
            <a:r>
              <a:rPr lang="zh-CN" altLang="en-US" sz="2800">
                <a:solidFill>
                  <a:schemeClr val="tx1"/>
                </a:solidFill>
                <a:highlight>
                  <a:srgbClr val="FFFF00"/>
                </a:highlight>
                <a:latin typeface="黑体" panose="02010609060101010101" charset="-122"/>
                <a:ea typeface="黑体" panose="02010609060101010101" charset="-122"/>
                <a:cs typeface="楷体" panose="02010609060101010101" charset="-122"/>
                <a:sym typeface="+mn-ea"/>
              </a:rPr>
              <a:t>宪法具有至高无上的权威</a:t>
            </a:r>
            <a:r>
              <a:rPr lang="zh-CN" altLang="en-US" sz="28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楷体" panose="02010609060101010101" charset="-122"/>
                <a:sym typeface="+mn-ea"/>
              </a:rPr>
              <a:t>，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楷体" panose="02010609060101010101" charset="-122"/>
                <a:sym typeface="+mn-ea"/>
              </a:rPr>
              <a:t>任何组织和个人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楷体" panose="02010609060101010101" charset="-122"/>
                <a:sym typeface="+mn-ea"/>
              </a:rPr>
              <a:t>都必须在宪法和法律范围内活动，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楷体" panose="02010609060101010101" charset="-122"/>
                <a:sym typeface="+mn-ea"/>
              </a:rPr>
              <a:t>任何组织和个人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楷体" panose="02010609060101010101" charset="-122"/>
                <a:sym typeface="+mn-ea"/>
              </a:rPr>
              <a:t>都要以宪法为根本活动准则。</a:t>
            </a:r>
            <a:endParaRPr lang="zh-CN" altLang="en-US" sz="28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19" name="圆角矩形 18"/>
          <p:cNvSpPr/>
          <p:nvPr>
            <p:custDataLst>
              <p:tags r:id="rId2"/>
            </p:custDataLst>
          </p:nvPr>
        </p:nvSpPr>
        <p:spPr>
          <a:xfrm>
            <a:off x="3796665" y="1243965"/>
            <a:ext cx="1359535" cy="579755"/>
          </a:xfrm>
          <a:prstGeom prst="roundRect">
            <a:avLst/>
          </a:prstGeom>
          <a:noFill/>
          <a:ln w="38100">
            <a:solidFill>
              <a:schemeClr val="accent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7087235" y="1028065"/>
            <a:ext cx="1450340" cy="91313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5400" b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×</a:t>
            </a:r>
            <a:endParaRPr lang="en-US" altLang="zh-CN" sz="5400" b="1">
              <a:solidFill>
                <a:srgbClr val="FF0000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8" name="圆角矩形 7"/>
          <p:cNvSpPr/>
          <p:nvPr>
            <p:custDataLst>
              <p:tags r:id="rId3"/>
            </p:custDataLst>
          </p:nvPr>
        </p:nvSpPr>
        <p:spPr>
          <a:xfrm>
            <a:off x="3176270" y="2606675"/>
            <a:ext cx="1183005" cy="552450"/>
          </a:xfrm>
          <a:prstGeom prst="roundRect">
            <a:avLst/>
          </a:prstGeom>
          <a:noFill/>
          <a:ln w="38100">
            <a:solidFill>
              <a:schemeClr val="accent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6170295" y="3874770"/>
            <a:ext cx="4311650" cy="583565"/>
          </a:xfrm>
          <a:prstGeom prst="rect">
            <a:avLst/>
          </a:prstGeom>
          <a:noFill/>
          <a:ln w="28575">
            <a:solidFill>
              <a:schemeClr val="accent1"/>
            </a:solidFill>
          </a:ln>
        </p:spPr>
        <p:txBody>
          <a:bodyPr wrap="square" rtlCol="0">
            <a:spAutoFit/>
          </a:bodyPr>
          <a:p>
            <a:pPr algn="ctr"/>
            <a:r>
              <a:rPr lang="zh-CN" altLang="en-US" sz="3200" b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厘清党与宪法关系</a:t>
            </a:r>
            <a:endParaRPr lang="en-US" altLang="zh-CN" sz="3200" b="1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airplan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0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5" dur="1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3" dur="10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3" dur="1000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6" dur="1000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8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5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bldLvl="0" animBg="1"/>
      <p:bldP spid="20" grpId="0"/>
      <p:bldP spid="8" grpId="0" bldLvl="0" animBg="1"/>
      <p:bldP spid="10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88923" y="246423"/>
            <a:ext cx="4103077" cy="675011"/>
          </a:xfrm>
          <a:prstGeom prst="rect">
            <a:avLst/>
          </a:prstGeom>
        </p:spPr>
      </p:pic>
      <p:cxnSp>
        <p:nvCxnSpPr>
          <p:cNvPr id="3" name="直接连接符 2"/>
          <p:cNvCxnSpPr/>
          <p:nvPr/>
        </p:nvCxnSpPr>
        <p:spPr>
          <a:xfrm>
            <a:off x="0" y="921434"/>
            <a:ext cx="12192000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Freeform 29"/>
          <p:cNvSpPr/>
          <p:nvPr/>
        </p:nvSpPr>
        <p:spPr bwMode="auto">
          <a:xfrm>
            <a:off x="288468" y="125065"/>
            <a:ext cx="771819" cy="689695"/>
          </a:xfrm>
          <a:custGeom>
            <a:avLst/>
            <a:gdLst>
              <a:gd name="T0" fmla="*/ 803 w 1880"/>
              <a:gd name="T1" fmla="*/ 15 h 1680"/>
              <a:gd name="T2" fmla="*/ 1253 w 1880"/>
              <a:gd name="T3" fmla="*/ 1067 h 1680"/>
              <a:gd name="T4" fmla="*/ 728 w 1880"/>
              <a:gd name="T5" fmla="*/ 540 h 1680"/>
              <a:gd name="T6" fmla="*/ 928 w 1880"/>
              <a:gd name="T7" fmla="*/ 339 h 1680"/>
              <a:gd name="T8" fmla="*/ 803 w 1880"/>
              <a:gd name="T9" fmla="*/ 215 h 1680"/>
              <a:gd name="T10" fmla="*/ 549 w 1880"/>
              <a:gd name="T11" fmla="*/ 267 h 1680"/>
              <a:gd name="T12" fmla="*/ 150 w 1880"/>
              <a:gd name="T13" fmla="*/ 666 h 1680"/>
              <a:gd name="T14" fmla="*/ 376 w 1880"/>
              <a:gd name="T15" fmla="*/ 890 h 1680"/>
              <a:gd name="T16" fmla="*/ 527 w 1880"/>
              <a:gd name="T17" fmla="*/ 741 h 1680"/>
              <a:gd name="T18" fmla="*/ 1052 w 1880"/>
              <a:gd name="T19" fmla="*/ 1266 h 1680"/>
              <a:gd name="T20" fmla="*/ 176 w 1880"/>
              <a:gd name="T21" fmla="*/ 1090 h 1680"/>
              <a:gd name="T22" fmla="*/ 49 w 1880"/>
              <a:gd name="T23" fmla="*/ 1217 h 1680"/>
              <a:gd name="T24" fmla="*/ 159 w 1880"/>
              <a:gd name="T25" fmla="*/ 1357 h 1680"/>
              <a:gd name="T26" fmla="*/ 144 w 1880"/>
              <a:gd name="T27" fmla="*/ 1371 h 1680"/>
              <a:gd name="T28" fmla="*/ 122 w 1880"/>
              <a:gd name="T29" fmla="*/ 1367 h 1680"/>
              <a:gd name="T30" fmla="*/ 0 w 1880"/>
              <a:gd name="T31" fmla="*/ 1494 h 1680"/>
              <a:gd name="T32" fmla="*/ 123 w 1880"/>
              <a:gd name="T33" fmla="*/ 1616 h 1680"/>
              <a:gd name="T34" fmla="*/ 249 w 1880"/>
              <a:gd name="T35" fmla="*/ 1493 h 1680"/>
              <a:gd name="T36" fmla="*/ 245 w 1880"/>
              <a:gd name="T37" fmla="*/ 1470 h 1680"/>
              <a:gd name="T38" fmla="*/ 265 w 1880"/>
              <a:gd name="T39" fmla="*/ 1451 h 1680"/>
              <a:gd name="T40" fmla="*/ 1255 w 1880"/>
              <a:gd name="T41" fmla="*/ 1467 h 1680"/>
              <a:gd name="T42" fmla="*/ 1402 w 1880"/>
              <a:gd name="T43" fmla="*/ 1615 h 1680"/>
              <a:gd name="T44" fmla="*/ 1603 w 1880"/>
              <a:gd name="T45" fmla="*/ 1416 h 1680"/>
              <a:gd name="T46" fmla="*/ 1455 w 1880"/>
              <a:gd name="T47" fmla="*/ 1267 h 1680"/>
              <a:gd name="T48" fmla="*/ 803 w 1880"/>
              <a:gd name="T49" fmla="*/ 15 h 16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880" h="1680">
                <a:moveTo>
                  <a:pt x="803" y="15"/>
                </a:moveTo>
                <a:cubicBezTo>
                  <a:pt x="1217" y="170"/>
                  <a:pt x="1468" y="665"/>
                  <a:pt x="1253" y="1067"/>
                </a:cubicBezTo>
                <a:cubicBezTo>
                  <a:pt x="728" y="540"/>
                  <a:pt x="728" y="540"/>
                  <a:pt x="728" y="540"/>
                </a:cubicBezTo>
                <a:cubicBezTo>
                  <a:pt x="928" y="339"/>
                  <a:pt x="928" y="339"/>
                  <a:pt x="928" y="339"/>
                </a:cubicBezTo>
                <a:cubicBezTo>
                  <a:pt x="803" y="215"/>
                  <a:pt x="803" y="215"/>
                  <a:pt x="803" y="215"/>
                </a:cubicBezTo>
                <a:cubicBezTo>
                  <a:pt x="733" y="282"/>
                  <a:pt x="623" y="297"/>
                  <a:pt x="549" y="267"/>
                </a:cubicBezTo>
                <a:cubicBezTo>
                  <a:pt x="150" y="666"/>
                  <a:pt x="150" y="666"/>
                  <a:pt x="150" y="666"/>
                </a:cubicBezTo>
                <a:cubicBezTo>
                  <a:pt x="376" y="890"/>
                  <a:pt x="376" y="890"/>
                  <a:pt x="376" y="890"/>
                </a:cubicBezTo>
                <a:cubicBezTo>
                  <a:pt x="527" y="741"/>
                  <a:pt x="527" y="741"/>
                  <a:pt x="527" y="741"/>
                </a:cubicBezTo>
                <a:cubicBezTo>
                  <a:pt x="1052" y="1266"/>
                  <a:pt x="1052" y="1266"/>
                  <a:pt x="1052" y="1266"/>
                </a:cubicBezTo>
                <a:cubicBezTo>
                  <a:pt x="795" y="1407"/>
                  <a:pt x="439" y="1363"/>
                  <a:pt x="176" y="1090"/>
                </a:cubicBezTo>
                <a:cubicBezTo>
                  <a:pt x="49" y="1217"/>
                  <a:pt x="49" y="1217"/>
                  <a:pt x="49" y="1217"/>
                </a:cubicBezTo>
                <a:cubicBezTo>
                  <a:pt x="87" y="1270"/>
                  <a:pt x="119" y="1317"/>
                  <a:pt x="159" y="1357"/>
                </a:cubicBezTo>
                <a:cubicBezTo>
                  <a:pt x="155" y="1362"/>
                  <a:pt x="144" y="1371"/>
                  <a:pt x="144" y="1371"/>
                </a:cubicBezTo>
                <a:cubicBezTo>
                  <a:pt x="137" y="1370"/>
                  <a:pt x="129" y="1367"/>
                  <a:pt x="122" y="1367"/>
                </a:cubicBezTo>
                <a:cubicBezTo>
                  <a:pt x="55" y="1367"/>
                  <a:pt x="0" y="1426"/>
                  <a:pt x="0" y="1494"/>
                </a:cubicBezTo>
                <a:cubicBezTo>
                  <a:pt x="0" y="1561"/>
                  <a:pt x="55" y="1616"/>
                  <a:pt x="123" y="1616"/>
                </a:cubicBezTo>
                <a:cubicBezTo>
                  <a:pt x="191" y="1616"/>
                  <a:pt x="249" y="1561"/>
                  <a:pt x="249" y="1493"/>
                </a:cubicBezTo>
                <a:cubicBezTo>
                  <a:pt x="249" y="1485"/>
                  <a:pt x="247" y="1478"/>
                  <a:pt x="245" y="1470"/>
                </a:cubicBezTo>
                <a:cubicBezTo>
                  <a:pt x="265" y="1451"/>
                  <a:pt x="265" y="1451"/>
                  <a:pt x="265" y="1451"/>
                </a:cubicBezTo>
                <a:cubicBezTo>
                  <a:pt x="567" y="1655"/>
                  <a:pt x="898" y="1680"/>
                  <a:pt x="1255" y="1467"/>
                </a:cubicBezTo>
                <a:cubicBezTo>
                  <a:pt x="1402" y="1615"/>
                  <a:pt x="1402" y="1615"/>
                  <a:pt x="1402" y="1615"/>
                </a:cubicBezTo>
                <a:cubicBezTo>
                  <a:pt x="1603" y="1416"/>
                  <a:pt x="1603" y="1416"/>
                  <a:pt x="1603" y="1416"/>
                </a:cubicBezTo>
                <a:cubicBezTo>
                  <a:pt x="1455" y="1267"/>
                  <a:pt x="1455" y="1267"/>
                  <a:pt x="1455" y="1267"/>
                </a:cubicBezTo>
                <a:cubicBezTo>
                  <a:pt x="1880" y="628"/>
                  <a:pt x="1313" y="0"/>
                  <a:pt x="803" y="1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60450" y="245745"/>
            <a:ext cx="5262245" cy="461010"/>
          </a:xfrm>
          <a:prstGeom prst="rect">
            <a:avLst/>
          </a:prstGeom>
        </p:spPr>
        <p:txBody>
          <a:bodyPr wrap="square">
            <a:noAutofit/>
          </a:bodyPr>
          <a:p>
            <a:r>
              <a:rPr lang="zh-CN" sz="28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二、火眼金睛做选择</a:t>
            </a:r>
            <a:endParaRPr sz="28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88290" y="921385"/>
            <a:ext cx="11571605" cy="5692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800" b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1.【镇江中考·真题】十年来，我们经历了党和人民事业具有重大现实意义和深远意义的三件大事。这三件大事分别是（     ）①迎来中国共产党成立一百周年  ②中国特色社会主义进入新时代③全面建成社会主义现代化强国  ④完成全面建成小康社会的任务</a:t>
            </a:r>
            <a:r>
              <a:rPr lang="en-US" sz="2800" b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A.①②③      B.①②④      C .①③④      D . ②③④</a:t>
            </a:r>
            <a:endParaRPr lang="en-US" sz="2800" b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/>
            <a:r>
              <a:rPr lang="zh-CN" sz="2800" b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2.【广西模考·改编】某校组织九年级学生开展了生涯教育系列活动，同学们认真规划人生，在梦想卡写下自己的美好愿景。下列哪些愿景与国家发展进程不相符（      ）</a:t>
            </a:r>
            <a:r>
              <a:rPr lang="en-US" sz="2800" b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  </a:t>
            </a:r>
            <a:r>
              <a:rPr lang="zh-CN" sz="2800" b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A.初中毕业后，我要回趟老家感受脱贫攻坚的新变化</a:t>
            </a:r>
            <a:r>
              <a:rPr lang="en-US" sz="2800" b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  </a:t>
            </a:r>
            <a:r>
              <a:rPr lang="zh-CN" sz="2800" b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B.高中毕业后，我要积极投身全面建设小康社会事业</a:t>
            </a:r>
            <a:r>
              <a:rPr lang="en-US" sz="2800" b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  </a:t>
            </a:r>
            <a:r>
              <a:rPr lang="zh-CN" sz="2800" b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C.大学毕业后，我会以实际行动助力实现民族复兴梦</a:t>
            </a:r>
            <a:endParaRPr lang="zh-CN" sz="2800" b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/>
            <a:r>
              <a:rPr lang="en-US" altLang="zh-CN" sz="2800" b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</a:t>
            </a:r>
            <a:r>
              <a:rPr lang="zh-CN" sz="2800" b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D.30年后相会，我的祖国已成为社会主义现代化强国</a:t>
            </a:r>
            <a:endParaRPr lang="zh-CN" altLang="en-US" sz="2800" b="0">
              <a:latin typeface="楷体" panose="02010609060101010101" charset="-122"/>
              <a:ea typeface="宋体" panose="02010600030101010101" pitchFamily="2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7937500" y="1135380"/>
            <a:ext cx="2165350" cy="83058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4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endParaRPr lang="en-US" altLang="zh-CN" sz="48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3343910" y="4144010"/>
            <a:ext cx="216535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endParaRPr lang="en-US" altLang="zh-CN" sz="48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airplan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>
            <p:custDataLst>
              <p:tags r:id="rId1"/>
            </p:custDataLst>
          </p:nvPr>
        </p:nvSpPr>
        <p:spPr>
          <a:xfrm>
            <a:off x="0" y="378460"/>
            <a:ext cx="6203950" cy="786765"/>
          </a:xfrm>
          <a:prstGeom prst="rect">
            <a:avLst/>
          </a:prstGeom>
          <a:ln>
            <a:noFill/>
          </a:ln>
          <a:effectLst>
            <a:outerShdw blurRad="127000" dist="508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>
            <p:custDataLst>
              <p:tags r:id="rId2"/>
            </p:custDataLst>
          </p:nvPr>
        </p:nvSpPr>
        <p:spPr>
          <a:xfrm>
            <a:off x="384015" y="449423"/>
            <a:ext cx="5427980" cy="645160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zh-CN" altLang="en-US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党的重要事件</a:t>
            </a:r>
            <a:r>
              <a:rPr lang="en-US" altLang="zh-CN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目标时间轴</a:t>
            </a:r>
            <a:endParaRPr lang="zh-CN" altLang="en-US" sz="3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右箭头 4"/>
          <p:cNvSpPr/>
          <p:nvPr/>
        </p:nvSpPr>
        <p:spPr>
          <a:xfrm>
            <a:off x="275590" y="3567430"/>
            <a:ext cx="11748770" cy="462915"/>
          </a:xfrm>
          <a:prstGeom prst="rightArrow">
            <a:avLst/>
          </a:prstGeom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上下箭头 5"/>
          <p:cNvSpPr/>
          <p:nvPr/>
        </p:nvSpPr>
        <p:spPr>
          <a:xfrm>
            <a:off x="975360" y="3731895"/>
            <a:ext cx="349885" cy="997585"/>
          </a:xfrm>
          <a:prstGeom prst="upDownArrow">
            <a:avLst/>
          </a:prstGeom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上下箭头 6"/>
          <p:cNvSpPr/>
          <p:nvPr/>
        </p:nvSpPr>
        <p:spPr>
          <a:xfrm>
            <a:off x="2275840" y="2717165"/>
            <a:ext cx="349885" cy="1141730"/>
          </a:xfrm>
          <a:prstGeom prst="upDownArrow">
            <a:avLst/>
          </a:prstGeom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上下箭头 7"/>
          <p:cNvSpPr/>
          <p:nvPr/>
        </p:nvSpPr>
        <p:spPr>
          <a:xfrm>
            <a:off x="3779520" y="3731895"/>
            <a:ext cx="349885" cy="997585"/>
          </a:xfrm>
          <a:prstGeom prst="upDownArrow">
            <a:avLst/>
          </a:prstGeom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上下箭头 12"/>
          <p:cNvSpPr/>
          <p:nvPr/>
        </p:nvSpPr>
        <p:spPr>
          <a:xfrm>
            <a:off x="5160645" y="2717165"/>
            <a:ext cx="349885" cy="1141730"/>
          </a:xfrm>
          <a:prstGeom prst="upDownArrow">
            <a:avLst/>
          </a:prstGeom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上下箭头 13"/>
          <p:cNvSpPr/>
          <p:nvPr/>
        </p:nvSpPr>
        <p:spPr>
          <a:xfrm>
            <a:off x="6788150" y="3731895"/>
            <a:ext cx="349885" cy="997585"/>
          </a:xfrm>
          <a:prstGeom prst="upDownArrow">
            <a:avLst/>
          </a:prstGeom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上下箭头 14"/>
          <p:cNvSpPr/>
          <p:nvPr/>
        </p:nvSpPr>
        <p:spPr>
          <a:xfrm>
            <a:off x="8350885" y="2717165"/>
            <a:ext cx="349885" cy="1141730"/>
          </a:xfrm>
          <a:prstGeom prst="upDownArrow">
            <a:avLst/>
          </a:prstGeom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上下箭头 15"/>
          <p:cNvSpPr/>
          <p:nvPr/>
        </p:nvSpPr>
        <p:spPr>
          <a:xfrm>
            <a:off x="9796780" y="3731895"/>
            <a:ext cx="349885" cy="997585"/>
          </a:xfrm>
          <a:prstGeom prst="upDownArrow">
            <a:avLst/>
          </a:prstGeom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1387475" y="4015105"/>
            <a:ext cx="1077214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1921</a:t>
            </a: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年</a:t>
            </a:r>
            <a:r>
              <a:rPr lang="en-US" altLang="zh-CN" sz="28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      1978</a:t>
            </a: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年</a:t>
            </a:r>
            <a:r>
              <a:rPr lang="en-US" altLang="zh-CN" sz="28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         2020</a:t>
            </a: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年</a:t>
            </a:r>
            <a:r>
              <a:rPr lang="en-US" altLang="zh-CN" sz="28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      2050</a:t>
            </a: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年</a:t>
            </a:r>
            <a:r>
              <a:rPr lang="en-US" altLang="zh-CN" sz="28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  </a:t>
            </a:r>
            <a:endParaRPr lang="zh-CN" altLang="en-US" sz="28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en-US" altLang="zh-CN" sz="28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                              </a:t>
            </a: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第</a:t>
            </a:r>
            <a:r>
              <a:rPr lang="en-US" altLang="zh-CN" sz="28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</a:t>
            </a: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个百年奋斗目标</a:t>
            </a:r>
            <a:r>
              <a:rPr lang="en-US" altLang="zh-CN" sz="28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</a:t>
            </a: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第</a:t>
            </a:r>
            <a:r>
              <a:rPr lang="en-US" altLang="zh-CN" sz="28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</a:t>
            </a: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个百年奋斗目标</a:t>
            </a:r>
            <a:r>
              <a:rPr lang="en-US" altLang="zh-CN" sz="28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</a:t>
            </a:r>
            <a:endParaRPr lang="en-US" altLang="zh-CN" sz="28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2533015" y="2773680"/>
            <a:ext cx="1077214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1949</a:t>
            </a: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年</a:t>
            </a:r>
            <a:r>
              <a:rPr lang="en-US" altLang="zh-CN" sz="28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       2012</a:t>
            </a: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年</a:t>
            </a:r>
            <a:r>
              <a:rPr lang="en-US" altLang="zh-CN" sz="28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          2035</a:t>
            </a: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年</a:t>
            </a:r>
            <a:r>
              <a:rPr lang="en-US" altLang="zh-CN" sz="28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                          </a:t>
            </a:r>
            <a:endParaRPr lang="zh-CN" altLang="en-US" sz="28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en-US" altLang="zh-CN" sz="28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                                  </a:t>
            </a:r>
            <a:endParaRPr lang="en-US" altLang="zh-CN" sz="28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29210" y="5233670"/>
            <a:ext cx="269430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中国共产党成立</a:t>
            </a:r>
            <a:endParaRPr lang="zh-CN" altLang="en-US" sz="28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1566545" y="1893570"/>
            <a:ext cx="210820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新中国成立</a:t>
            </a:r>
            <a:endParaRPr lang="zh-CN" altLang="en-US" sz="28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3039110" y="5182235"/>
            <a:ext cx="183007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改革开放</a:t>
            </a:r>
            <a:endParaRPr lang="zh-CN" altLang="en-US" sz="28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4093845" y="1249045"/>
            <a:ext cx="2694305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党的十八大，中国特色社会主义进入新时代</a:t>
            </a:r>
            <a:endParaRPr lang="zh-CN" altLang="en-US" sz="28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5184775" y="5124450"/>
            <a:ext cx="3089275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全面建成小康社会</a:t>
            </a:r>
            <a:r>
              <a:rPr lang="en-US" altLang="zh-CN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脱贫攻坚胜利</a:t>
            </a:r>
            <a:endParaRPr lang="zh-CN" altLang="en-US" sz="28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7102475" y="1462405"/>
            <a:ext cx="2694305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基本实现</a:t>
            </a:r>
            <a:endParaRPr lang="zh-CN" altLang="en-US" sz="28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社会主义现代化</a:t>
            </a:r>
            <a:endParaRPr lang="zh-CN" altLang="en-US" sz="28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8931275" y="5124450"/>
            <a:ext cx="268478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全面建成社会主义现代化强国</a:t>
            </a:r>
            <a:endParaRPr lang="zh-CN" altLang="en-US" sz="28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6" presetClass="emph" presetSubtype="0" decel="10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11" dur="250" fill="hold"/>
                                        <p:tgtEl>
                                          <p:spTgt spid="10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2" presetID="6" presetClass="emph" presetSubtype="0" decel="100000" fill="hold" grpId="2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13" dur="250" fill="hold"/>
                                        <p:tgtEl>
                                          <p:spTgt spid="10"/>
                                        </p:tgtEl>
                                      </p:cBhvr>
                                      <p:by x="83000" y="83000"/>
                                    </p:animScale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6" presetClass="emph" presetSubtype="0" decel="10000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animScale>
                                      <p:cBhvr>
                                        <p:cTn id="20" dur="250" fill="hold"/>
                                        <p:tgtEl>
                                          <p:spTgt spid="12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6" presetClass="emph" presetSubtype="0" decel="100000" fill="hold" grpId="2" nodeType="withEffect">
                                  <p:stCondLst>
                                    <p:cond delay="800"/>
                                  </p:stCondLst>
                                  <p:childTnLst>
                                    <p:animScale>
                                      <p:cBhvr>
                                        <p:cTn id="22" dur="250" fill="hold"/>
                                        <p:tgtEl>
                                          <p:spTgt spid="12"/>
                                        </p:tgtEl>
                                      </p:cBhvr>
                                      <p:by x="83000" y="83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0" grpId="1" bldLvl="0" animBg="1"/>
      <p:bldP spid="10" grpId="2" bldLvl="0" animBg="1"/>
      <p:bldP spid="12" grpId="0"/>
      <p:bldP spid="12" grpId="1"/>
      <p:bldP spid="12" grpId="2"/>
      <p:bldP spid="19" grpId="0"/>
      <p:bldP spid="19" grpId="1"/>
      <p:bldP spid="20" grpId="0"/>
      <p:bldP spid="20" grpId="1"/>
      <p:bldP spid="21" grpId="0"/>
      <p:bldP spid="21" grpId="1"/>
      <p:bldP spid="22" grpId="0"/>
      <p:bldP spid="22" grpId="1"/>
      <p:bldP spid="23" grpId="0"/>
      <p:bldP spid="23" grpId="1"/>
      <p:bldP spid="24" grpId="0"/>
      <p:bldP spid="24" grpId="1"/>
      <p:bldP spid="25" grpId="0"/>
      <p:bldP spid="25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88923" y="246423"/>
            <a:ext cx="4103077" cy="675011"/>
          </a:xfrm>
          <a:prstGeom prst="rect">
            <a:avLst/>
          </a:prstGeom>
        </p:spPr>
      </p:pic>
      <p:cxnSp>
        <p:nvCxnSpPr>
          <p:cNvPr id="3" name="直接连接符 2"/>
          <p:cNvCxnSpPr/>
          <p:nvPr/>
        </p:nvCxnSpPr>
        <p:spPr>
          <a:xfrm>
            <a:off x="0" y="921434"/>
            <a:ext cx="12192000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Freeform 29"/>
          <p:cNvSpPr/>
          <p:nvPr/>
        </p:nvSpPr>
        <p:spPr bwMode="auto">
          <a:xfrm>
            <a:off x="288468" y="125065"/>
            <a:ext cx="771819" cy="689695"/>
          </a:xfrm>
          <a:custGeom>
            <a:avLst/>
            <a:gdLst>
              <a:gd name="T0" fmla="*/ 803 w 1880"/>
              <a:gd name="T1" fmla="*/ 15 h 1680"/>
              <a:gd name="T2" fmla="*/ 1253 w 1880"/>
              <a:gd name="T3" fmla="*/ 1067 h 1680"/>
              <a:gd name="T4" fmla="*/ 728 w 1880"/>
              <a:gd name="T5" fmla="*/ 540 h 1680"/>
              <a:gd name="T6" fmla="*/ 928 w 1880"/>
              <a:gd name="T7" fmla="*/ 339 h 1680"/>
              <a:gd name="T8" fmla="*/ 803 w 1880"/>
              <a:gd name="T9" fmla="*/ 215 h 1680"/>
              <a:gd name="T10" fmla="*/ 549 w 1880"/>
              <a:gd name="T11" fmla="*/ 267 h 1680"/>
              <a:gd name="T12" fmla="*/ 150 w 1880"/>
              <a:gd name="T13" fmla="*/ 666 h 1680"/>
              <a:gd name="T14" fmla="*/ 376 w 1880"/>
              <a:gd name="T15" fmla="*/ 890 h 1680"/>
              <a:gd name="T16" fmla="*/ 527 w 1880"/>
              <a:gd name="T17" fmla="*/ 741 h 1680"/>
              <a:gd name="T18" fmla="*/ 1052 w 1880"/>
              <a:gd name="T19" fmla="*/ 1266 h 1680"/>
              <a:gd name="T20" fmla="*/ 176 w 1880"/>
              <a:gd name="T21" fmla="*/ 1090 h 1680"/>
              <a:gd name="T22" fmla="*/ 49 w 1880"/>
              <a:gd name="T23" fmla="*/ 1217 h 1680"/>
              <a:gd name="T24" fmla="*/ 159 w 1880"/>
              <a:gd name="T25" fmla="*/ 1357 h 1680"/>
              <a:gd name="T26" fmla="*/ 144 w 1880"/>
              <a:gd name="T27" fmla="*/ 1371 h 1680"/>
              <a:gd name="T28" fmla="*/ 122 w 1880"/>
              <a:gd name="T29" fmla="*/ 1367 h 1680"/>
              <a:gd name="T30" fmla="*/ 0 w 1880"/>
              <a:gd name="T31" fmla="*/ 1494 h 1680"/>
              <a:gd name="T32" fmla="*/ 123 w 1880"/>
              <a:gd name="T33" fmla="*/ 1616 h 1680"/>
              <a:gd name="T34" fmla="*/ 249 w 1880"/>
              <a:gd name="T35" fmla="*/ 1493 h 1680"/>
              <a:gd name="T36" fmla="*/ 245 w 1880"/>
              <a:gd name="T37" fmla="*/ 1470 h 1680"/>
              <a:gd name="T38" fmla="*/ 265 w 1880"/>
              <a:gd name="T39" fmla="*/ 1451 h 1680"/>
              <a:gd name="T40" fmla="*/ 1255 w 1880"/>
              <a:gd name="T41" fmla="*/ 1467 h 1680"/>
              <a:gd name="T42" fmla="*/ 1402 w 1880"/>
              <a:gd name="T43" fmla="*/ 1615 h 1680"/>
              <a:gd name="T44" fmla="*/ 1603 w 1880"/>
              <a:gd name="T45" fmla="*/ 1416 h 1680"/>
              <a:gd name="T46" fmla="*/ 1455 w 1880"/>
              <a:gd name="T47" fmla="*/ 1267 h 1680"/>
              <a:gd name="T48" fmla="*/ 803 w 1880"/>
              <a:gd name="T49" fmla="*/ 15 h 16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880" h="1680">
                <a:moveTo>
                  <a:pt x="803" y="15"/>
                </a:moveTo>
                <a:cubicBezTo>
                  <a:pt x="1217" y="170"/>
                  <a:pt x="1468" y="665"/>
                  <a:pt x="1253" y="1067"/>
                </a:cubicBezTo>
                <a:cubicBezTo>
                  <a:pt x="728" y="540"/>
                  <a:pt x="728" y="540"/>
                  <a:pt x="728" y="540"/>
                </a:cubicBezTo>
                <a:cubicBezTo>
                  <a:pt x="928" y="339"/>
                  <a:pt x="928" y="339"/>
                  <a:pt x="928" y="339"/>
                </a:cubicBezTo>
                <a:cubicBezTo>
                  <a:pt x="803" y="215"/>
                  <a:pt x="803" y="215"/>
                  <a:pt x="803" y="215"/>
                </a:cubicBezTo>
                <a:cubicBezTo>
                  <a:pt x="733" y="282"/>
                  <a:pt x="623" y="297"/>
                  <a:pt x="549" y="267"/>
                </a:cubicBezTo>
                <a:cubicBezTo>
                  <a:pt x="150" y="666"/>
                  <a:pt x="150" y="666"/>
                  <a:pt x="150" y="666"/>
                </a:cubicBezTo>
                <a:cubicBezTo>
                  <a:pt x="376" y="890"/>
                  <a:pt x="376" y="890"/>
                  <a:pt x="376" y="890"/>
                </a:cubicBezTo>
                <a:cubicBezTo>
                  <a:pt x="527" y="741"/>
                  <a:pt x="527" y="741"/>
                  <a:pt x="527" y="741"/>
                </a:cubicBezTo>
                <a:cubicBezTo>
                  <a:pt x="1052" y="1266"/>
                  <a:pt x="1052" y="1266"/>
                  <a:pt x="1052" y="1266"/>
                </a:cubicBezTo>
                <a:cubicBezTo>
                  <a:pt x="795" y="1407"/>
                  <a:pt x="439" y="1363"/>
                  <a:pt x="176" y="1090"/>
                </a:cubicBezTo>
                <a:cubicBezTo>
                  <a:pt x="49" y="1217"/>
                  <a:pt x="49" y="1217"/>
                  <a:pt x="49" y="1217"/>
                </a:cubicBezTo>
                <a:cubicBezTo>
                  <a:pt x="87" y="1270"/>
                  <a:pt x="119" y="1317"/>
                  <a:pt x="159" y="1357"/>
                </a:cubicBezTo>
                <a:cubicBezTo>
                  <a:pt x="155" y="1362"/>
                  <a:pt x="144" y="1371"/>
                  <a:pt x="144" y="1371"/>
                </a:cubicBezTo>
                <a:cubicBezTo>
                  <a:pt x="137" y="1370"/>
                  <a:pt x="129" y="1367"/>
                  <a:pt x="122" y="1367"/>
                </a:cubicBezTo>
                <a:cubicBezTo>
                  <a:pt x="55" y="1367"/>
                  <a:pt x="0" y="1426"/>
                  <a:pt x="0" y="1494"/>
                </a:cubicBezTo>
                <a:cubicBezTo>
                  <a:pt x="0" y="1561"/>
                  <a:pt x="55" y="1616"/>
                  <a:pt x="123" y="1616"/>
                </a:cubicBezTo>
                <a:cubicBezTo>
                  <a:pt x="191" y="1616"/>
                  <a:pt x="249" y="1561"/>
                  <a:pt x="249" y="1493"/>
                </a:cubicBezTo>
                <a:cubicBezTo>
                  <a:pt x="249" y="1485"/>
                  <a:pt x="247" y="1478"/>
                  <a:pt x="245" y="1470"/>
                </a:cubicBezTo>
                <a:cubicBezTo>
                  <a:pt x="265" y="1451"/>
                  <a:pt x="265" y="1451"/>
                  <a:pt x="265" y="1451"/>
                </a:cubicBezTo>
                <a:cubicBezTo>
                  <a:pt x="567" y="1655"/>
                  <a:pt x="898" y="1680"/>
                  <a:pt x="1255" y="1467"/>
                </a:cubicBezTo>
                <a:cubicBezTo>
                  <a:pt x="1402" y="1615"/>
                  <a:pt x="1402" y="1615"/>
                  <a:pt x="1402" y="1615"/>
                </a:cubicBezTo>
                <a:cubicBezTo>
                  <a:pt x="1603" y="1416"/>
                  <a:pt x="1603" y="1416"/>
                  <a:pt x="1603" y="1416"/>
                </a:cubicBezTo>
                <a:cubicBezTo>
                  <a:pt x="1455" y="1267"/>
                  <a:pt x="1455" y="1267"/>
                  <a:pt x="1455" y="1267"/>
                </a:cubicBezTo>
                <a:cubicBezTo>
                  <a:pt x="1880" y="628"/>
                  <a:pt x="1313" y="0"/>
                  <a:pt x="803" y="1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60450" y="245745"/>
            <a:ext cx="5262245" cy="461010"/>
          </a:xfrm>
          <a:prstGeom prst="rect">
            <a:avLst/>
          </a:prstGeom>
        </p:spPr>
        <p:txBody>
          <a:bodyPr wrap="square">
            <a:noAutofit/>
          </a:bodyPr>
          <a:p>
            <a:r>
              <a:rPr lang="zh-CN" sz="28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二、火眼金睛做选择</a:t>
            </a:r>
            <a:endParaRPr sz="28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31445" y="1167130"/>
            <a:ext cx="11884025" cy="43999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/>
            <a:r>
              <a:rPr lang="zh-CN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3.【常州中考·真题】某全球知名咨询公司发布报告显示，2021年中国民众对政府信任度高达91%，蝉联全球第一。这份信任源自（    ）A.中国政府坚持人民至上          B.中国共产党领导人民制定宪法法律C.中国政府坚持依法执政          D.中国共产党坚持为人民服务的宗旨</a:t>
            </a:r>
            <a:endParaRPr lang="zh-CN" sz="280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indent="0"/>
            <a:endParaRPr lang="zh-CN" sz="280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indent="0"/>
            <a:r>
              <a:rPr lang="zh-CN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4.【无锡中考·改编】全面建设社会主义现代化国家、全面推进中华民族伟大复兴，关键在党。之所以关键在党，是因为（     ）①党是最高政治领导力量            ②党政军民学，党是领导一切的③党是中国人民和中华民族的先锋队  ④党要坚持依法执政，依宪执政</a:t>
            </a:r>
            <a:r>
              <a:rPr 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A.①②③      B.①②④      C .①③④      D . ②③④</a:t>
            </a:r>
            <a:endParaRPr lang="en-US" altLang="en-US" sz="280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9410700" y="1395730"/>
            <a:ext cx="2165350" cy="83058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4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endParaRPr lang="en-US" altLang="zh-CN" sz="48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088630" y="3521075"/>
            <a:ext cx="2165350" cy="83058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4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endParaRPr lang="en-US" altLang="zh-CN" sz="48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圆角矩形 18"/>
          <p:cNvSpPr/>
          <p:nvPr>
            <p:custDataLst>
              <p:tags r:id="rId2"/>
            </p:custDataLst>
          </p:nvPr>
        </p:nvSpPr>
        <p:spPr>
          <a:xfrm>
            <a:off x="786765" y="1521460"/>
            <a:ext cx="979805" cy="579755"/>
          </a:xfrm>
          <a:prstGeom prst="roundRect">
            <a:avLst/>
          </a:prstGeom>
          <a:noFill/>
          <a:ln w="38100">
            <a:solidFill>
              <a:schemeClr val="accent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圆角矩形 7"/>
          <p:cNvSpPr/>
          <p:nvPr>
            <p:custDataLst>
              <p:tags r:id="rId3"/>
            </p:custDataLst>
          </p:nvPr>
        </p:nvSpPr>
        <p:spPr>
          <a:xfrm>
            <a:off x="2663190" y="2419985"/>
            <a:ext cx="1697355" cy="579755"/>
          </a:xfrm>
          <a:prstGeom prst="roundRect">
            <a:avLst/>
          </a:prstGeom>
          <a:noFill/>
          <a:ln w="38100">
            <a:solidFill>
              <a:schemeClr val="accent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3997325" y="2819400"/>
            <a:ext cx="316166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政府依法行政</a:t>
            </a:r>
            <a:endParaRPr lang="zh-CN" altLang="en-US" sz="3200" b="1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圆角矩形 9"/>
          <p:cNvSpPr/>
          <p:nvPr>
            <p:custDataLst>
              <p:tags r:id="rId4"/>
            </p:custDataLst>
          </p:nvPr>
        </p:nvSpPr>
        <p:spPr>
          <a:xfrm>
            <a:off x="6704965" y="3646805"/>
            <a:ext cx="1153795" cy="579755"/>
          </a:xfrm>
          <a:prstGeom prst="roundRect">
            <a:avLst/>
          </a:prstGeom>
          <a:noFill/>
          <a:ln w="38100">
            <a:solidFill>
              <a:schemeClr val="accent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9114790" y="3642995"/>
            <a:ext cx="259651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原因</a:t>
            </a:r>
            <a:r>
              <a:rPr lang="en-US" altLang="zh-CN" sz="32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/</a:t>
            </a:r>
            <a:r>
              <a:rPr lang="zh-CN" altLang="en-US" sz="32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重要性</a:t>
            </a:r>
            <a:endParaRPr lang="zh-CN" altLang="en-US" sz="3200" b="1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2" name="圆角矩形 11"/>
          <p:cNvSpPr/>
          <p:nvPr>
            <p:custDataLst>
              <p:tags r:id="rId5"/>
            </p:custDataLst>
          </p:nvPr>
        </p:nvSpPr>
        <p:spPr>
          <a:xfrm>
            <a:off x="7081520" y="4545330"/>
            <a:ext cx="1153795" cy="579755"/>
          </a:xfrm>
          <a:prstGeom prst="roundRect">
            <a:avLst/>
          </a:prstGeom>
          <a:noFill/>
          <a:ln w="38100">
            <a:solidFill>
              <a:schemeClr val="accent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7590155" y="5318760"/>
            <a:ext cx="124968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做法</a:t>
            </a:r>
            <a:endParaRPr lang="zh-CN" altLang="en-US" sz="3200" b="1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airplan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bldLvl="0" animBg="1"/>
      <p:bldP spid="8" grpId="1" animBg="1"/>
      <p:bldP spid="9" grpId="0"/>
      <p:bldP spid="10" grpId="0" bldLvl="0" animBg="1"/>
      <p:bldP spid="11" grpId="0"/>
      <p:bldP spid="12" grpId="0" bldLvl="0" animBg="1"/>
      <p:bldP spid="1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88923" y="246423"/>
            <a:ext cx="4103077" cy="675011"/>
          </a:xfrm>
          <a:prstGeom prst="rect">
            <a:avLst/>
          </a:prstGeom>
        </p:spPr>
      </p:pic>
      <p:cxnSp>
        <p:nvCxnSpPr>
          <p:cNvPr id="3" name="直接连接符 2"/>
          <p:cNvCxnSpPr/>
          <p:nvPr/>
        </p:nvCxnSpPr>
        <p:spPr>
          <a:xfrm>
            <a:off x="0" y="921434"/>
            <a:ext cx="12192000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矩形 3"/>
          <p:cNvSpPr/>
          <p:nvPr/>
        </p:nvSpPr>
        <p:spPr>
          <a:xfrm>
            <a:off x="1060287" y="231175"/>
            <a:ext cx="5262188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选择题技巧</a:t>
            </a:r>
            <a:r>
              <a:rPr lang="zh-CN" altLang="en-US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小结</a:t>
            </a:r>
            <a:endParaRPr lang="zh-CN" altLang="en-US" sz="32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Freeform 29"/>
          <p:cNvSpPr/>
          <p:nvPr/>
        </p:nvSpPr>
        <p:spPr bwMode="auto">
          <a:xfrm>
            <a:off x="288468" y="125065"/>
            <a:ext cx="771819" cy="689695"/>
          </a:xfrm>
          <a:custGeom>
            <a:avLst/>
            <a:gdLst>
              <a:gd name="T0" fmla="*/ 803 w 1880"/>
              <a:gd name="T1" fmla="*/ 15 h 1680"/>
              <a:gd name="T2" fmla="*/ 1253 w 1880"/>
              <a:gd name="T3" fmla="*/ 1067 h 1680"/>
              <a:gd name="T4" fmla="*/ 728 w 1880"/>
              <a:gd name="T5" fmla="*/ 540 h 1680"/>
              <a:gd name="T6" fmla="*/ 928 w 1880"/>
              <a:gd name="T7" fmla="*/ 339 h 1680"/>
              <a:gd name="T8" fmla="*/ 803 w 1880"/>
              <a:gd name="T9" fmla="*/ 215 h 1680"/>
              <a:gd name="T10" fmla="*/ 549 w 1880"/>
              <a:gd name="T11" fmla="*/ 267 h 1680"/>
              <a:gd name="T12" fmla="*/ 150 w 1880"/>
              <a:gd name="T13" fmla="*/ 666 h 1680"/>
              <a:gd name="T14" fmla="*/ 376 w 1880"/>
              <a:gd name="T15" fmla="*/ 890 h 1680"/>
              <a:gd name="T16" fmla="*/ 527 w 1880"/>
              <a:gd name="T17" fmla="*/ 741 h 1680"/>
              <a:gd name="T18" fmla="*/ 1052 w 1880"/>
              <a:gd name="T19" fmla="*/ 1266 h 1680"/>
              <a:gd name="T20" fmla="*/ 176 w 1880"/>
              <a:gd name="T21" fmla="*/ 1090 h 1680"/>
              <a:gd name="T22" fmla="*/ 49 w 1880"/>
              <a:gd name="T23" fmla="*/ 1217 h 1680"/>
              <a:gd name="T24" fmla="*/ 159 w 1880"/>
              <a:gd name="T25" fmla="*/ 1357 h 1680"/>
              <a:gd name="T26" fmla="*/ 144 w 1880"/>
              <a:gd name="T27" fmla="*/ 1371 h 1680"/>
              <a:gd name="T28" fmla="*/ 122 w 1880"/>
              <a:gd name="T29" fmla="*/ 1367 h 1680"/>
              <a:gd name="T30" fmla="*/ 0 w 1880"/>
              <a:gd name="T31" fmla="*/ 1494 h 1680"/>
              <a:gd name="T32" fmla="*/ 123 w 1880"/>
              <a:gd name="T33" fmla="*/ 1616 h 1680"/>
              <a:gd name="T34" fmla="*/ 249 w 1880"/>
              <a:gd name="T35" fmla="*/ 1493 h 1680"/>
              <a:gd name="T36" fmla="*/ 245 w 1880"/>
              <a:gd name="T37" fmla="*/ 1470 h 1680"/>
              <a:gd name="T38" fmla="*/ 265 w 1880"/>
              <a:gd name="T39" fmla="*/ 1451 h 1680"/>
              <a:gd name="T40" fmla="*/ 1255 w 1880"/>
              <a:gd name="T41" fmla="*/ 1467 h 1680"/>
              <a:gd name="T42" fmla="*/ 1402 w 1880"/>
              <a:gd name="T43" fmla="*/ 1615 h 1680"/>
              <a:gd name="T44" fmla="*/ 1603 w 1880"/>
              <a:gd name="T45" fmla="*/ 1416 h 1680"/>
              <a:gd name="T46" fmla="*/ 1455 w 1880"/>
              <a:gd name="T47" fmla="*/ 1267 h 1680"/>
              <a:gd name="T48" fmla="*/ 803 w 1880"/>
              <a:gd name="T49" fmla="*/ 15 h 16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880" h="1680">
                <a:moveTo>
                  <a:pt x="803" y="15"/>
                </a:moveTo>
                <a:cubicBezTo>
                  <a:pt x="1217" y="170"/>
                  <a:pt x="1468" y="665"/>
                  <a:pt x="1253" y="1067"/>
                </a:cubicBezTo>
                <a:cubicBezTo>
                  <a:pt x="728" y="540"/>
                  <a:pt x="728" y="540"/>
                  <a:pt x="728" y="540"/>
                </a:cubicBezTo>
                <a:cubicBezTo>
                  <a:pt x="928" y="339"/>
                  <a:pt x="928" y="339"/>
                  <a:pt x="928" y="339"/>
                </a:cubicBezTo>
                <a:cubicBezTo>
                  <a:pt x="803" y="215"/>
                  <a:pt x="803" y="215"/>
                  <a:pt x="803" y="215"/>
                </a:cubicBezTo>
                <a:cubicBezTo>
                  <a:pt x="733" y="282"/>
                  <a:pt x="623" y="297"/>
                  <a:pt x="549" y="267"/>
                </a:cubicBezTo>
                <a:cubicBezTo>
                  <a:pt x="150" y="666"/>
                  <a:pt x="150" y="666"/>
                  <a:pt x="150" y="666"/>
                </a:cubicBezTo>
                <a:cubicBezTo>
                  <a:pt x="376" y="890"/>
                  <a:pt x="376" y="890"/>
                  <a:pt x="376" y="890"/>
                </a:cubicBezTo>
                <a:cubicBezTo>
                  <a:pt x="527" y="741"/>
                  <a:pt x="527" y="741"/>
                  <a:pt x="527" y="741"/>
                </a:cubicBezTo>
                <a:cubicBezTo>
                  <a:pt x="1052" y="1266"/>
                  <a:pt x="1052" y="1266"/>
                  <a:pt x="1052" y="1266"/>
                </a:cubicBezTo>
                <a:cubicBezTo>
                  <a:pt x="795" y="1407"/>
                  <a:pt x="439" y="1363"/>
                  <a:pt x="176" y="1090"/>
                </a:cubicBezTo>
                <a:cubicBezTo>
                  <a:pt x="49" y="1217"/>
                  <a:pt x="49" y="1217"/>
                  <a:pt x="49" y="1217"/>
                </a:cubicBezTo>
                <a:cubicBezTo>
                  <a:pt x="87" y="1270"/>
                  <a:pt x="119" y="1317"/>
                  <a:pt x="159" y="1357"/>
                </a:cubicBezTo>
                <a:cubicBezTo>
                  <a:pt x="155" y="1362"/>
                  <a:pt x="144" y="1371"/>
                  <a:pt x="144" y="1371"/>
                </a:cubicBezTo>
                <a:cubicBezTo>
                  <a:pt x="137" y="1370"/>
                  <a:pt x="129" y="1367"/>
                  <a:pt x="122" y="1367"/>
                </a:cubicBezTo>
                <a:cubicBezTo>
                  <a:pt x="55" y="1367"/>
                  <a:pt x="0" y="1426"/>
                  <a:pt x="0" y="1494"/>
                </a:cubicBezTo>
                <a:cubicBezTo>
                  <a:pt x="0" y="1561"/>
                  <a:pt x="55" y="1616"/>
                  <a:pt x="123" y="1616"/>
                </a:cubicBezTo>
                <a:cubicBezTo>
                  <a:pt x="191" y="1616"/>
                  <a:pt x="249" y="1561"/>
                  <a:pt x="249" y="1493"/>
                </a:cubicBezTo>
                <a:cubicBezTo>
                  <a:pt x="249" y="1485"/>
                  <a:pt x="247" y="1478"/>
                  <a:pt x="245" y="1470"/>
                </a:cubicBezTo>
                <a:cubicBezTo>
                  <a:pt x="265" y="1451"/>
                  <a:pt x="265" y="1451"/>
                  <a:pt x="265" y="1451"/>
                </a:cubicBezTo>
                <a:cubicBezTo>
                  <a:pt x="567" y="1655"/>
                  <a:pt x="898" y="1680"/>
                  <a:pt x="1255" y="1467"/>
                </a:cubicBezTo>
                <a:cubicBezTo>
                  <a:pt x="1402" y="1615"/>
                  <a:pt x="1402" y="1615"/>
                  <a:pt x="1402" y="1615"/>
                </a:cubicBezTo>
                <a:cubicBezTo>
                  <a:pt x="1603" y="1416"/>
                  <a:pt x="1603" y="1416"/>
                  <a:pt x="1603" y="1416"/>
                </a:cubicBezTo>
                <a:cubicBezTo>
                  <a:pt x="1455" y="1267"/>
                  <a:pt x="1455" y="1267"/>
                  <a:pt x="1455" y="1267"/>
                </a:cubicBezTo>
                <a:cubicBezTo>
                  <a:pt x="1880" y="628"/>
                  <a:pt x="1313" y="0"/>
                  <a:pt x="803" y="1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1137575" y="2423041"/>
            <a:ext cx="2601840" cy="2601840"/>
          </a:xfrm>
          <a:prstGeom prst="ellipse">
            <a:avLst/>
          </a:prstGeom>
          <a:gradFill flip="none" rotWithShape="1">
            <a:gsLst>
              <a:gs pos="0">
                <a:srgbClr val="B40000"/>
              </a:gs>
              <a:gs pos="100000">
                <a:srgbClr val="FFFF00"/>
              </a:gs>
              <a:gs pos="67000">
                <a:srgbClr val="FF0000"/>
              </a:gs>
            </a:gsLst>
            <a:lin ang="16200000" scaled="1"/>
            <a:tileRect/>
          </a:gradFill>
          <a:ln w="28575">
            <a:gradFill>
              <a:gsLst>
                <a:gs pos="0">
                  <a:srgbClr val="FFFF00"/>
                </a:gs>
                <a:gs pos="100000">
                  <a:srgbClr val="FFA000"/>
                </a:gs>
              </a:gsLst>
              <a:lin ang="5400000" scaled="1"/>
            </a:gradFill>
          </a:ln>
          <a:effectLst>
            <a:outerShdw blurRad="203200" dist="1016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914368" y="2199834"/>
            <a:ext cx="3048251" cy="3048251"/>
          </a:xfrm>
          <a:prstGeom prst="ellipse">
            <a:avLst/>
          </a:prstGeom>
          <a:noFill/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354470" y="2884059"/>
            <a:ext cx="2162966" cy="175323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>
                <a:gradFill>
                  <a:gsLst>
                    <a:gs pos="0">
                      <a:srgbClr val="FFC000"/>
                    </a:gs>
                    <a:gs pos="33000">
                      <a:srgbClr val="FFFF99"/>
                    </a:gs>
                    <a:gs pos="66000">
                      <a:srgbClr val="F2B800"/>
                    </a:gs>
                    <a:gs pos="100000">
                      <a:srgbClr val="FFFF00"/>
                    </a:gs>
                  </a:gsLst>
                  <a:lin ang="5400000" scaled="0"/>
                </a:gradFill>
                <a:effectLst>
                  <a:outerShdw blurRad="152400" dist="152400" dir="2700000" algn="tl" rotWithShape="0">
                    <a:prstClr val="black">
                      <a:alpha val="6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解题</a:t>
            </a:r>
            <a:endParaRPr lang="zh-CN" altLang="en-US" sz="3600" b="1" dirty="0">
              <a:gradFill>
                <a:gsLst>
                  <a:gs pos="0">
                    <a:srgbClr val="FFC000"/>
                  </a:gs>
                  <a:gs pos="33000">
                    <a:srgbClr val="FFFF99"/>
                  </a:gs>
                  <a:gs pos="66000">
                    <a:srgbClr val="F2B800"/>
                  </a:gs>
                  <a:gs pos="100000">
                    <a:srgbClr val="FFFF00"/>
                  </a:gs>
                </a:gsLst>
                <a:lin ang="5400000" scaled="0"/>
              </a:gradFill>
              <a:effectLst>
                <a:outerShdw blurRad="152400" dist="152400" dir="2700000" algn="tl" rotWithShape="0">
                  <a:prstClr val="black">
                    <a:alpha val="6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3600" b="1" dirty="0">
                <a:gradFill>
                  <a:gsLst>
                    <a:gs pos="0">
                      <a:srgbClr val="FFC000"/>
                    </a:gs>
                    <a:gs pos="33000">
                      <a:srgbClr val="FFFF99"/>
                    </a:gs>
                    <a:gs pos="66000">
                      <a:srgbClr val="F2B800"/>
                    </a:gs>
                    <a:gs pos="100000">
                      <a:srgbClr val="FFFF00"/>
                    </a:gs>
                  </a:gsLst>
                  <a:lin ang="5400000" scaled="0"/>
                </a:gradFill>
                <a:effectLst>
                  <a:outerShdw blurRad="152400" dist="152400" dir="2700000" algn="tl" rotWithShape="0">
                    <a:prstClr val="black">
                      <a:alpha val="6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锦囊</a:t>
            </a:r>
            <a:endParaRPr lang="zh-CN" altLang="en-US" sz="3600" b="1" dirty="0">
              <a:gradFill>
                <a:gsLst>
                  <a:gs pos="0">
                    <a:srgbClr val="FFC000"/>
                  </a:gs>
                  <a:gs pos="33000">
                    <a:srgbClr val="FFFF99"/>
                  </a:gs>
                  <a:gs pos="66000">
                    <a:srgbClr val="F2B800"/>
                  </a:gs>
                  <a:gs pos="100000">
                    <a:srgbClr val="FFFF00"/>
                  </a:gs>
                </a:gsLst>
                <a:lin ang="5400000" scaled="0"/>
              </a:gradFill>
              <a:effectLst>
                <a:outerShdw blurRad="152400" dist="152400" dir="2700000" algn="tl" rotWithShape="0">
                  <a:prstClr val="black">
                    <a:alpha val="6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3600" b="1" dirty="0">
                <a:gradFill>
                  <a:gsLst>
                    <a:gs pos="0">
                      <a:srgbClr val="FFC000"/>
                    </a:gs>
                    <a:gs pos="33000">
                      <a:srgbClr val="FFFF99"/>
                    </a:gs>
                    <a:gs pos="66000">
                      <a:srgbClr val="F2B800"/>
                    </a:gs>
                    <a:gs pos="100000">
                      <a:srgbClr val="FFFF00"/>
                    </a:gs>
                  </a:gsLst>
                  <a:lin ang="5400000" scaled="0"/>
                </a:gradFill>
                <a:effectLst>
                  <a:outerShdw blurRad="152400" dist="152400" dir="2700000" algn="tl" rotWithShape="0">
                    <a:prstClr val="black">
                      <a:alpha val="6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妙计</a:t>
            </a:r>
            <a:endParaRPr lang="zh-CN" altLang="en-US" sz="3600" b="1" dirty="0">
              <a:gradFill>
                <a:gsLst>
                  <a:gs pos="0">
                    <a:srgbClr val="FFC000"/>
                  </a:gs>
                  <a:gs pos="33000">
                    <a:srgbClr val="FFFF99"/>
                  </a:gs>
                  <a:gs pos="66000">
                    <a:srgbClr val="F2B800"/>
                  </a:gs>
                  <a:gs pos="100000">
                    <a:srgbClr val="FFFF00"/>
                  </a:gs>
                </a:gsLst>
                <a:lin ang="5400000" scaled="0"/>
              </a:gradFill>
              <a:effectLst>
                <a:outerShdw blurRad="152400" dist="152400" dir="2700000" algn="tl" rotWithShape="0">
                  <a:prstClr val="black">
                    <a:alpha val="6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4" name="直接箭头连接符 13"/>
          <p:cNvCxnSpPr/>
          <p:nvPr/>
        </p:nvCxnSpPr>
        <p:spPr>
          <a:xfrm>
            <a:off x="4204616" y="3723959"/>
            <a:ext cx="720000" cy="0"/>
          </a:xfrm>
          <a:prstGeom prst="straightConnector1">
            <a:avLst/>
          </a:prstGeom>
          <a:ln w="19050">
            <a:solidFill>
              <a:schemeClr val="tx2"/>
            </a:solidFill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圆角矩形 14"/>
          <p:cNvSpPr/>
          <p:nvPr/>
        </p:nvSpPr>
        <p:spPr>
          <a:xfrm>
            <a:off x="5144118" y="1653214"/>
            <a:ext cx="6133515" cy="1230663"/>
          </a:xfrm>
          <a:prstGeom prst="roundRect">
            <a:avLst/>
          </a:prstGeom>
          <a:noFill/>
          <a:ln w="12700">
            <a:solidFill>
              <a:schemeClr val="tx2"/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6" name="圆角矩形 15"/>
          <p:cNvSpPr/>
          <p:nvPr/>
        </p:nvSpPr>
        <p:spPr>
          <a:xfrm>
            <a:off x="5144118" y="4564042"/>
            <a:ext cx="6133515" cy="1230663"/>
          </a:xfrm>
          <a:prstGeom prst="roundRect">
            <a:avLst/>
          </a:prstGeom>
          <a:noFill/>
          <a:ln w="12700">
            <a:solidFill>
              <a:schemeClr val="tx2"/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5280025" y="1798955"/>
            <a:ext cx="5676900" cy="963295"/>
          </a:xfrm>
          <a:prstGeom prst="rect">
            <a:avLst/>
          </a:prstGeom>
          <a:noFill/>
          <a:effectLst/>
        </p:spPr>
        <p:txBody>
          <a:bodyPr wrap="square" rtlCol="0">
            <a:noAutofit/>
          </a:bodyPr>
          <a:lstStyle>
            <a:defPPr>
              <a:defRPr lang="zh-CN"/>
            </a:defPPr>
            <a:lvl1pPr>
              <a:defRPr sz="3600">
                <a:solidFill>
                  <a:srgbClr val="FFFF00"/>
                </a:solidFill>
                <a:effectLst>
                  <a:glow rad="101600">
                    <a:srgbClr val="C00000"/>
                  </a:glow>
                  <a:outerShdw blurRad="203200" dist="101600" dir="5400000" algn="tl" rotWithShape="0">
                    <a:prstClr val="black">
                      <a:alpha val="60000"/>
                    </a:prstClr>
                  </a:outerShdw>
                </a:effectLst>
                <a:latin typeface="方正兰亭粗黑_GBK" panose="02000000000000000000" pitchFamily="2" charset="-122"/>
                <a:ea typeface="方正兰亭粗黑_GBK" panose="02000000000000000000" pitchFamily="2" charset="-122"/>
              </a:defRPr>
            </a:lvl1pPr>
          </a:lstStyle>
          <a:p>
            <a:pPr algn="just"/>
            <a:r>
              <a:rPr lang="zh-CN" altLang="en-US" sz="2800" b="1" dirty="0">
                <a:solidFill>
                  <a:schemeClr val="accent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圈：圈划情境关键信息，明确材料核心知识</a:t>
            </a:r>
            <a:endParaRPr lang="zh-CN" altLang="en-US" sz="2800" b="1" dirty="0">
              <a:solidFill>
                <a:schemeClr val="accent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5280025" y="3263265"/>
            <a:ext cx="5676265" cy="95313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>
            <a:defPPr>
              <a:defRPr lang="zh-CN"/>
            </a:defPPr>
            <a:lvl1pPr algn="just">
              <a:defRPr sz="1600">
                <a:solidFill>
                  <a:schemeClr val="bg1"/>
                </a:solidFill>
                <a:effectLst/>
                <a:latin typeface="方正兰亭中黑_GBK" panose="02000000000000000000" pitchFamily="2" charset="-122"/>
                <a:ea typeface="方正兰亭中黑_GBK" panose="02000000000000000000" pitchFamily="2" charset="-122"/>
              </a:defRPr>
            </a:lvl1pPr>
          </a:lstStyle>
          <a:p>
            <a:r>
              <a:rPr lang="zh-CN" altLang="en-US" sz="28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限：明确限制性条件，主体责任者限制</a:t>
            </a:r>
            <a:r>
              <a:rPr lang="en-US" altLang="zh-CN" sz="28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/</a:t>
            </a:r>
            <a:r>
              <a:rPr lang="zh-CN" altLang="en-US" sz="28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正确与否等</a:t>
            </a:r>
            <a:endParaRPr lang="zh-CN" altLang="en-US" sz="28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5149850" y="4717415"/>
            <a:ext cx="5899150" cy="95313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>
            <a:defPPr>
              <a:defRPr lang="zh-CN"/>
            </a:defPPr>
            <a:lvl1pPr algn="just">
              <a:defRPr sz="1600">
                <a:solidFill>
                  <a:schemeClr val="bg1"/>
                </a:solidFill>
                <a:effectLst/>
                <a:latin typeface="方正兰亭中黑_GBK" panose="02000000000000000000" pitchFamily="2" charset="-122"/>
                <a:ea typeface="方正兰亭中黑_GBK" panose="02000000000000000000" pitchFamily="2" charset="-122"/>
              </a:defRPr>
            </a:lvl1pPr>
          </a:lstStyle>
          <a:p>
            <a:r>
              <a:rPr lang="zh-CN" altLang="en-US" sz="28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排：排除知识性错误选项，排除与题意无关选项（内容无关</a:t>
            </a:r>
            <a:r>
              <a:rPr lang="en-US" altLang="zh-CN" sz="28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/</a:t>
            </a:r>
            <a:r>
              <a:rPr lang="zh-CN" altLang="en-US" sz="28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条件无关）</a:t>
            </a:r>
            <a:endParaRPr lang="zh-CN" altLang="en-US" sz="28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0" name="圆角矩形 19"/>
          <p:cNvSpPr/>
          <p:nvPr/>
        </p:nvSpPr>
        <p:spPr>
          <a:xfrm>
            <a:off x="5144118" y="3108628"/>
            <a:ext cx="6133515" cy="1230663"/>
          </a:xfrm>
          <a:prstGeom prst="roundRect">
            <a:avLst/>
          </a:prstGeom>
          <a:noFill/>
          <a:ln w="12700">
            <a:solidFill>
              <a:schemeClr val="tx2"/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cxnSp>
        <p:nvCxnSpPr>
          <p:cNvPr id="21" name="直接箭头连接符 20"/>
          <p:cNvCxnSpPr/>
          <p:nvPr/>
        </p:nvCxnSpPr>
        <p:spPr>
          <a:xfrm rot="19800000">
            <a:off x="3940876" y="2493614"/>
            <a:ext cx="1008000" cy="0"/>
          </a:xfrm>
          <a:prstGeom prst="straightConnector1">
            <a:avLst/>
          </a:prstGeom>
          <a:ln w="19050">
            <a:solidFill>
              <a:schemeClr val="tx2"/>
            </a:solidFill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箭头连接符 21"/>
          <p:cNvCxnSpPr/>
          <p:nvPr/>
        </p:nvCxnSpPr>
        <p:spPr>
          <a:xfrm rot="1800000" flipV="1">
            <a:off x="3940876" y="4954305"/>
            <a:ext cx="1008000" cy="0"/>
          </a:xfrm>
          <a:prstGeom prst="straightConnector1">
            <a:avLst/>
          </a:prstGeom>
          <a:ln w="19050">
            <a:solidFill>
              <a:schemeClr val="tx2"/>
            </a:solidFill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6" presetClass="emph" presetSubtype="0" decel="10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11" dur="250" fill="hold"/>
                                        <p:tgtEl>
                                          <p:spTgt spid="11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2" presetID="6" presetClass="emph" presetSubtype="0" decel="100000" fill="hold" grpId="2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13" dur="250" fill="hold"/>
                                        <p:tgtEl>
                                          <p:spTgt spid="11"/>
                                        </p:tgtEl>
                                      </p:cBhvr>
                                      <p:by x="83000" y="83000"/>
                                    </p:animScale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6" presetClass="emph" presetSubtype="0" decel="10000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animScale>
                                      <p:cBhvr>
                                        <p:cTn id="20" dur="250" fill="hold"/>
                                        <p:tgtEl>
                                          <p:spTgt spid="10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6" presetClass="emph" presetSubtype="0" decel="100000" fill="hold" grpId="2" nodeType="withEffect">
                                  <p:stCondLst>
                                    <p:cond delay="800"/>
                                  </p:stCondLst>
                                  <p:childTnLst>
                                    <p:animScale>
                                      <p:cBhvr>
                                        <p:cTn id="22" dur="250" fill="hold"/>
                                        <p:tgtEl>
                                          <p:spTgt spid="10"/>
                                        </p:tgtEl>
                                      </p:cBhvr>
                                      <p:by x="83000" y="83000"/>
                                    </p:animScale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6" presetClass="emph" presetSubtype="0" decel="10000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Scale>
                                      <p:cBhvr>
                                        <p:cTn id="29" dur="250" fill="hold"/>
                                        <p:tgtEl>
                                          <p:spTgt spid="12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30" presetID="6" presetClass="emph" presetSubtype="0" decel="10000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31" dur="250" fill="hold"/>
                                        <p:tgtEl>
                                          <p:spTgt spid="12"/>
                                        </p:tgtEl>
                                      </p:cBhvr>
                                      <p:by x="83000" y="83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500"/>
                            </p:stCondLst>
                            <p:childTnLst>
                              <p:par>
                                <p:cTn id="4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95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450"/>
                            </p:stCondLst>
                            <p:childTnLst>
                              <p:par>
                                <p:cTn id="5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4250"/>
                            </p:stCondLst>
                            <p:childTnLst>
                              <p:par>
                                <p:cTn id="6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4750"/>
                            </p:stCondLst>
                            <p:childTnLst>
                              <p:par>
                                <p:cTn id="6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0" grpId="1" animBg="1"/>
      <p:bldP spid="10" grpId="2" animBg="1"/>
      <p:bldP spid="11" grpId="0" animBg="1"/>
      <p:bldP spid="11" grpId="1" animBg="1"/>
      <p:bldP spid="11" grpId="2" animBg="1"/>
      <p:bldP spid="12" grpId="0" bldLvl="0" animBg="1"/>
      <p:bldP spid="12" grpId="1" bldLvl="0" animBg="1"/>
      <p:bldP spid="12" grpId="2" bldLvl="0" animBg="1"/>
      <p:bldP spid="15" grpId="0" animBg="1"/>
      <p:bldP spid="16" grpId="0" animBg="1"/>
      <p:bldP spid="17" grpId="0" bldLvl="0" animBg="1"/>
      <p:bldP spid="18" grpId="0" bldLvl="0" animBg="1"/>
      <p:bldP spid="19" grpId="0" bldLvl="0" animBg="1"/>
      <p:bldP spid="20" grpId="0" animBg="1"/>
    </p:bldLst>
  </p:timing>
</p:sld>
</file>

<file path=ppt/tags/tag1.xml><?xml version="1.0" encoding="utf-8"?>
<p:tagLst xmlns:p="http://schemas.openxmlformats.org/presentationml/2006/main">
  <p:tag name="KSO_WM_MEDIACOVER_FLAG" val="1"/>
  <p:tag name="KSO_WM_UNIT_MEDIACOVER_BTN_STATE" val="1"/>
  <p:tag name="KSO_WM_UNIT_MEDIACOVER_BTNRECT" val="0*0*0*0"/>
</p:tagLst>
</file>

<file path=ppt/tags/tag10.xml><?xml version="1.0" encoding="utf-8"?>
<p:tagLst xmlns:p="http://schemas.openxmlformats.org/presentationml/2006/main"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</p:tagLst>
</file>

<file path=ppt/tags/tag11.xml><?xml version="1.0" encoding="utf-8"?>
<p:tagLst xmlns:p="http://schemas.openxmlformats.org/presentationml/2006/main"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  <p:tag name="KSO_WM_UNIT_MEDIACOVER_TEXT" val=""/>
</p:tagLst>
</file>

<file path=ppt/tags/tag12.xml><?xml version="1.0" encoding="utf-8"?>
<p:tagLst xmlns:p="http://schemas.openxmlformats.org/presentationml/2006/main"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  <p:tag name="KSO_WM_UNIT_MEDIACOVER_TEXT" val=""/>
</p:tagLst>
</file>

<file path=ppt/tags/tag13.xml><?xml version="1.0" encoding="utf-8"?>
<p:tagLst xmlns:p="http://schemas.openxmlformats.org/presentationml/2006/main"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  <p:tag name="KSO_WM_UNIT_MEDIACOVER_TEXT" val=""/>
</p:tagLst>
</file>

<file path=ppt/tags/tag14.xml><?xml version="1.0" encoding="utf-8"?>
<p:tagLst xmlns:p="http://schemas.openxmlformats.org/presentationml/2006/main"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  <p:tag name="KSO_WM_UNIT_MEDIACOVER_TEXT" val=""/>
</p:tagLst>
</file>

<file path=ppt/tags/tag15.xml><?xml version="1.0" encoding="utf-8"?>
<p:tagLst xmlns:p="http://schemas.openxmlformats.org/presentationml/2006/main"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  <p:tag name="KSO_WM_UNIT_MEDIACOVER_TEXT" val=""/>
</p:tagLst>
</file>

<file path=ppt/tags/tag16.xml><?xml version="1.0" encoding="utf-8"?>
<p:tagLst xmlns:p="http://schemas.openxmlformats.org/presentationml/2006/main">
  <p:tag name="KSO_WM_UNIT_TABLE_BEAUTIFY" val="smartTable{9add0325-8da8-43b9-ae97-00677ed8a12e}"/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  <p:tag name="KSO_WM_BEAUTIFY_FLAG" val=""/>
  <p:tag name="KSO_WM_UNIT_MEDIACOVER_TEXT" val=""/>
</p:tagLst>
</file>

<file path=ppt/tags/tag17.xml><?xml version="1.0" encoding="utf-8"?>
<p:tagLst xmlns:p="http://schemas.openxmlformats.org/presentationml/2006/main"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  <p:tag name="KSO_WM_UNIT_MEDIACOVER_TEXT" val=""/>
</p:tagLst>
</file>

<file path=ppt/tags/tag18.xml><?xml version="1.0" encoding="utf-8"?>
<p:tagLst xmlns:p="http://schemas.openxmlformats.org/presentationml/2006/main"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  <p:tag name="KSO_WM_UNIT_MEDIACOVER_TEXT" val=""/>
  <p:tag name="KSO_WM_BEAUTIFY_FLAG" val=""/>
</p:tagLst>
</file>

<file path=ppt/tags/tag19.xml><?xml version="1.0" encoding="utf-8"?>
<p:tagLst xmlns:p="http://schemas.openxmlformats.org/presentationml/2006/main"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  <p:tag name="KSO_WM_UNIT_MEDIACOVER_TEXT" val=""/>
  <p:tag name="KSO_WM_BEAUTIFY_FLAG" val=""/>
</p:tagLst>
</file>

<file path=ppt/tags/tag2.xml><?xml version="1.0" encoding="utf-8"?>
<p:tagLst xmlns:p="http://schemas.openxmlformats.org/presentationml/2006/main"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  <p:tag name="KSO_WM_UNIT_MEDIACOVER_TEXT" val=""/>
</p:tagLst>
</file>

<file path=ppt/tags/tag20.xml><?xml version="1.0" encoding="utf-8"?>
<p:tagLst xmlns:p="http://schemas.openxmlformats.org/presentationml/2006/main"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  <p:tag name="KSO_WM_UNIT_MEDIACOVER_TEXT" val=""/>
  <p:tag name="KSO_WM_BEAUTIFY_FLAG" val=""/>
</p:tagLst>
</file>

<file path=ppt/tags/tag21.xml><?xml version="1.0" encoding="utf-8"?>
<p:tagLst xmlns:p="http://schemas.openxmlformats.org/presentationml/2006/main"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  <p:tag name="KSO_WM_UNIT_MEDIACOVER_TEXT" val=""/>
  <p:tag name="KSO_WM_BEAUTIFY_FLAG" val=""/>
</p:tagLst>
</file>

<file path=ppt/tags/tag22.xml><?xml version="1.0" encoding="utf-8"?>
<p:tagLst xmlns:p="http://schemas.openxmlformats.org/presentationml/2006/main"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  <p:tag name="KSO_WM_UNIT_MEDIACOVER_TEXT" val=""/>
</p:tagLst>
</file>

<file path=ppt/tags/tag23.xml><?xml version="1.0" encoding="utf-8"?>
<p:tagLst xmlns:p="http://schemas.openxmlformats.org/presentationml/2006/main"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  <p:tag name="KSO_WM_UNIT_MEDIACOVER_TEXT" val=""/>
</p:tagLst>
</file>

<file path=ppt/tags/tag24.xml><?xml version="1.0" encoding="utf-8"?>
<p:tagLst xmlns:p="http://schemas.openxmlformats.org/presentationml/2006/main"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  <p:tag name="KSO_WM_UNIT_MEDIACOVER_TEXT" val=""/>
</p:tagLst>
</file>

<file path=ppt/tags/tag25.xml><?xml version="1.0" encoding="utf-8"?>
<p:tagLst xmlns:p="http://schemas.openxmlformats.org/presentationml/2006/main"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  <p:tag name="KSO_WM_UNIT_MEDIACOVER_TEXT" val=""/>
</p:tagLst>
</file>

<file path=ppt/tags/tag26.xml><?xml version="1.0" encoding="utf-8"?>
<p:tagLst xmlns:p="http://schemas.openxmlformats.org/presentationml/2006/main"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  <p:tag name="KSO_WM_UNIT_MEDIACOVER_TEXT" val=""/>
</p:tagLst>
</file>

<file path=ppt/tags/tag27.xml><?xml version="1.0" encoding="utf-8"?>
<p:tagLst xmlns:p="http://schemas.openxmlformats.org/presentationml/2006/main"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  <p:tag name="KSO_WM_UNIT_MEDIACOVER_TEXT" val=""/>
</p:tagLst>
</file>

<file path=ppt/tags/tag28.xml><?xml version="1.0" encoding="utf-8"?>
<p:tagLst xmlns:p="http://schemas.openxmlformats.org/presentationml/2006/main"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  <p:tag name="KSO_WM_UNIT_MEDIACOVER_TEXT" val=""/>
</p:tagLst>
</file>

<file path=ppt/tags/tag29.xml><?xml version="1.0" encoding="utf-8"?>
<p:tagLst xmlns:p="http://schemas.openxmlformats.org/presentationml/2006/main"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  <p:tag name="KSO_WM_UNIT_MEDIACOVER_TEXT" val=""/>
</p:tagLst>
</file>

<file path=ppt/tags/tag3.xml><?xml version="1.0" encoding="utf-8"?>
<p:tagLst xmlns:p="http://schemas.openxmlformats.org/presentationml/2006/main">
  <p:tag name="KSO_WM_UNIT_PLACING_PICTURE_USER_VIEWPORT" val="{&quot;height&quot;:1875,&quot;width&quot;:4500}"/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  <p:tag name="KSO_WM_UNIT_MEDIACOVER_TEXT" val=""/>
</p:tagLst>
</file>

<file path=ppt/tags/tag30.xml><?xml version="1.0" encoding="utf-8"?>
<p:tagLst xmlns:p="http://schemas.openxmlformats.org/presentationml/2006/main">
  <p:tag name="KSO_WM_BEAUTIFY_FLAG" val=""/>
</p:tagLst>
</file>

<file path=ppt/tags/tag31.xml><?xml version="1.0" encoding="utf-8"?>
<p:tagLst xmlns:p="http://schemas.openxmlformats.org/presentationml/2006/main"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  <p:tag name="KSO_WM_UNIT_MEDIACOVER_TEXT" val=""/>
  <p:tag name="KSO_WM_BEAUTIFY_FLAG" val=""/>
</p:tagLst>
</file>

<file path=ppt/tags/tag32.xml><?xml version="1.0" encoding="utf-8"?>
<p:tagLst xmlns:p="http://schemas.openxmlformats.org/presentationml/2006/main"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</p:tagLst>
</file>

<file path=ppt/tags/tag33.xml><?xml version="1.0" encoding="utf-8"?>
<p:tagLst xmlns:p="http://schemas.openxmlformats.org/presentationml/2006/main"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  <p:tag name="KSO_WM_UNIT_MEDIACOVER_TEXT" val=""/>
</p:tagLst>
</file>

<file path=ppt/tags/tag34.xml><?xml version="1.0" encoding="utf-8"?>
<p:tagLst xmlns:p="http://schemas.openxmlformats.org/presentationml/2006/main"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</p:tagLst>
</file>

<file path=ppt/tags/tag35.xml><?xml version="1.0" encoding="utf-8"?>
<p:tagLst xmlns:p="http://schemas.openxmlformats.org/presentationml/2006/main"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  <p:tag name="KSO_WM_UNIT_MEDIACOVER_TEXT" val=""/>
</p:tagLst>
</file>

<file path=ppt/tags/tag36.xml><?xml version="1.0" encoding="utf-8"?>
<p:tagLst xmlns:p="http://schemas.openxmlformats.org/presentationml/2006/main"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  <p:tag name="KSO_WM_UNIT_MEDIACOVER_TEXT" val=""/>
</p:tagLst>
</file>

<file path=ppt/tags/tag37.xml><?xml version="1.0" encoding="utf-8"?>
<p:tagLst xmlns:p="http://schemas.openxmlformats.org/presentationml/2006/main"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  <p:tag name="KSO_WM_UNIT_MEDIACOVER_TEXT" val=""/>
</p:tagLst>
</file>

<file path=ppt/tags/tag38.xml><?xml version="1.0" encoding="utf-8"?>
<p:tagLst xmlns:p="http://schemas.openxmlformats.org/presentationml/2006/main"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  <p:tag name="KSO_WM_UNIT_MEDIACOVER_TEXT" val=""/>
</p:tagLst>
</file>

<file path=ppt/tags/tag39.xml><?xml version="1.0" encoding="utf-8"?>
<p:tagLst xmlns:p="http://schemas.openxmlformats.org/presentationml/2006/main"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  <p:tag name="KSO_WM_UNIT_MEDIACOVER_TEXT" val=""/>
  <p:tag name="KSO_WM_BEAUTIFY_FLAG" val=""/>
</p:tagLst>
</file>

<file path=ppt/tags/tag4.xml><?xml version="1.0" encoding="utf-8"?>
<p:tagLst xmlns:p="http://schemas.openxmlformats.org/presentationml/2006/main"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</p:tagLst>
</file>

<file path=ppt/tags/tag40.xml><?xml version="1.0" encoding="utf-8"?>
<p:tagLst xmlns:p="http://schemas.openxmlformats.org/presentationml/2006/main"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  <p:tag name="KSO_WM_UNIT_MEDIACOVER_TEXT" val=""/>
  <p:tag name="KSO_WM_BEAUTIFY_FLAG" val=""/>
</p:tagLst>
</file>

<file path=ppt/tags/tag41.xml><?xml version="1.0" encoding="utf-8"?>
<p:tagLst xmlns:p="http://schemas.openxmlformats.org/presentationml/2006/main"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  <p:tag name="KSO_WM_UNIT_MEDIACOVER_TEXT" val=""/>
  <p:tag name="KSO_WM_BEAUTIFY_FLAG" val=""/>
</p:tagLst>
</file>

<file path=ppt/tags/tag42.xml><?xml version="1.0" encoding="utf-8"?>
<p:tagLst xmlns:p="http://schemas.openxmlformats.org/presentationml/2006/main"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  <p:tag name="KSO_WM_UNIT_MEDIACOVER_TEXT" val=""/>
</p:tagLst>
</file>

<file path=ppt/tags/tag43.xml><?xml version="1.0" encoding="utf-8"?>
<p:tagLst xmlns:p="http://schemas.openxmlformats.org/presentationml/2006/main"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  <p:tag name="KSO_WM_UNIT_MEDIACOVER_TEXT" val=""/>
  <p:tag name="KSO_WM_BEAUTIFY_FLAG" val=""/>
</p:tagLst>
</file>

<file path=ppt/tags/tag44.xml><?xml version="1.0" encoding="utf-8"?>
<p:tagLst xmlns:p="http://schemas.openxmlformats.org/presentationml/2006/main">
  <p:tag name="KSO_WM_BEAUTIFY_FLAG" val=""/>
</p:tagLst>
</file>

<file path=ppt/tags/tag45.xml><?xml version="1.0" encoding="utf-8"?>
<p:tagLst xmlns:p="http://schemas.openxmlformats.org/presentationml/2006/main"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  <p:tag name="KSO_WM_UNIT_MEDIACOVER_TEXT" val=""/>
  <p:tag name="KSO_WM_BEAUTIFY_FLAG" val=""/>
</p:tagLst>
</file>

<file path=ppt/tags/tag46.xml><?xml version="1.0" encoding="utf-8"?>
<p:tagLst xmlns:p="http://schemas.openxmlformats.org/presentationml/2006/main"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</p:tagLst>
</file>

<file path=ppt/tags/tag47.xml><?xml version="1.0" encoding="utf-8"?>
<p:tagLst xmlns:p="http://schemas.openxmlformats.org/presentationml/2006/main"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  <p:tag name="KSO_WM_UNIT_MEDIACOVER_TEXT" val=""/>
</p:tagLst>
</file>

<file path=ppt/tags/tag48.xml><?xml version="1.0" encoding="utf-8"?>
<p:tagLst xmlns:p="http://schemas.openxmlformats.org/presentationml/2006/main"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</p:tagLst>
</file>

<file path=ppt/tags/tag49.xml><?xml version="1.0" encoding="utf-8"?>
<p:tagLst xmlns:p="http://schemas.openxmlformats.org/presentationml/2006/main">
  <p:tag name="TABLE_ENDDRAG_ORIGIN_RECT" val="892*134"/>
  <p:tag name="TABLE_ENDDRAG_RECT" val="29*78*892*134"/>
</p:tagLst>
</file>

<file path=ppt/tags/tag5.xml><?xml version="1.0" encoding="utf-8"?>
<p:tagLst xmlns:p="http://schemas.openxmlformats.org/presentationml/2006/main"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  <p:tag name="KSO_WM_UNIT_MEDIACOVER_TEXT" val=""/>
</p:tagLst>
</file>

<file path=ppt/tags/tag50.xml><?xml version="1.0" encoding="utf-8"?>
<p:tagLst xmlns:p="http://schemas.openxmlformats.org/presentationml/2006/main"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  <p:tag name="KSO_WM_UNIT_MEDIACOVER_TEXT" val=""/>
</p:tagLst>
</file>

<file path=ppt/tags/tag51.xml><?xml version="1.0" encoding="utf-8"?>
<p:tagLst xmlns:p="http://schemas.openxmlformats.org/presentationml/2006/main"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  <p:tag name="KSO_WM_UNIT_MEDIACOVER_TEXT" val=""/>
</p:tagLst>
</file>

<file path=ppt/tags/tag52.xml><?xml version="1.0" encoding="utf-8"?>
<p:tagLst xmlns:p="http://schemas.openxmlformats.org/presentationml/2006/main"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  <p:tag name="KSO_WM_UNIT_MEDIACOVER_TEXT" val=""/>
</p:tagLst>
</file>

<file path=ppt/tags/tag53.xml><?xml version="1.0" encoding="utf-8"?>
<p:tagLst xmlns:p="http://schemas.openxmlformats.org/presentationml/2006/main"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  <p:tag name="KSO_WM_UNIT_MEDIACOVER_TEXT" val=""/>
</p:tagLst>
</file>

<file path=ppt/tags/tag54.xml><?xml version="1.0" encoding="utf-8"?>
<p:tagLst xmlns:p="http://schemas.openxmlformats.org/presentationml/2006/main"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  <p:tag name="KSO_WM_UNIT_MEDIACOVER_TEXT" val=""/>
</p:tagLst>
</file>

<file path=ppt/tags/tag55.xml><?xml version="1.0" encoding="utf-8"?>
<p:tagLst xmlns:p="http://schemas.openxmlformats.org/presentationml/2006/main"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  <p:tag name="KSO_WM_UNIT_MEDIACOVER_TEXT" val=""/>
</p:tagLst>
</file>

<file path=ppt/tags/tag56.xml><?xml version="1.0" encoding="utf-8"?>
<p:tagLst xmlns:p="http://schemas.openxmlformats.org/presentationml/2006/main">
  <p:tag name="TABLE_ENDDRAG_ORIGIN_RECT" val="894*137"/>
  <p:tag name="TABLE_ENDDRAG_RECT" val="32*82*894*137"/>
</p:tagLst>
</file>

<file path=ppt/tags/tag57.xml><?xml version="1.0" encoding="utf-8"?>
<p:tagLst xmlns:p="http://schemas.openxmlformats.org/presentationml/2006/main"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  <p:tag name="KSO_WM_UNIT_MEDIACOVER_TEXT" val=""/>
</p:tagLst>
</file>

<file path=ppt/tags/tag58.xml><?xml version="1.0" encoding="utf-8"?>
<p:tagLst xmlns:p="http://schemas.openxmlformats.org/presentationml/2006/main"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  <p:tag name="KSO_WM_UNIT_MEDIACOVER_TEXT" val=""/>
</p:tagLst>
</file>

<file path=ppt/tags/tag59.xml><?xml version="1.0" encoding="utf-8"?>
<p:tagLst xmlns:p="http://schemas.openxmlformats.org/presentationml/2006/main"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  <p:tag name="KSO_WM_UNIT_MEDIACOVER_TEXT" val=""/>
</p:tagLst>
</file>

<file path=ppt/tags/tag6.xml><?xml version="1.0" encoding="utf-8"?>
<p:tagLst xmlns:p="http://schemas.openxmlformats.org/presentationml/2006/main"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  <p:tag name="KSO_WM_UNIT_MEDIACOVER_TEXT" val=""/>
</p:tagLst>
</file>

<file path=ppt/tags/tag60.xml><?xml version="1.0" encoding="utf-8"?>
<p:tagLst xmlns:p="http://schemas.openxmlformats.org/presentationml/2006/main"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  <p:tag name="KSO_WM_UNIT_MEDIACOVER_TEXT" val=""/>
</p:tagLst>
</file>

<file path=ppt/tags/tag61.xml><?xml version="1.0" encoding="utf-8"?>
<p:tagLst xmlns:p="http://schemas.openxmlformats.org/presentationml/2006/main"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  <p:tag name="KSO_WM_UNIT_MEDIACOVER_TEXT" val=""/>
</p:tagLst>
</file>

<file path=ppt/tags/tag62.xml><?xml version="1.0" encoding="utf-8"?>
<p:tagLst xmlns:p="http://schemas.openxmlformats.org/presentationml/2006/main"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  <p:tag name="KSO_WM_UNIT_MEDIACOVER_TEXT" val=""/>
</p:tagLst>
</file>

<file path=ppt/tags/tag63.xml><?xml version="1.0" encoding="utf-8"?>
<p:tagLst xmlns:p="http://schemas.openxmlformats.org/presentationml/2006/main">
  <p:tag name="KSO_WM_BEAUTIFY_FLAG" val=""/>
</p:tagLst>
</file>

<file path=ppt/tags/tag64.xml><?xml version="1.0" encoding="utf-8"?>
<p:tagLst xmlns:p="http://schemas.openxmlformats.org/presentationml/2006/main"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  <p:tag name="KSO_WM_UNIT_MEDIACOVER_TEXT" val=""/>
  <p:tag name="KSO_WM_BEAUTIFY_FLAG" val=""/>
</p:tagLst>
</file>

<file path=ppt/tags/tag65.xml><?xml version="1.0" encoding="utf-8"?>
<p:tagLst xmlns:p="http://schemas.openxmlformats.org/presentationml/2006/main"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</p:tagLst>
</file>

<file path=ppt/tags/tag66.xml><?xml version="1.0" encoding="utf-8"?>
<p:tagLst xmlns:p="http://schemas.openxmlformats.org/presentationml/2006/main"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  <p:tag name="KSO_WM_UNIT_MEDIACOVER_TEXT" val=""/>
</p:tagLst>
</file>

<file path=ppt/tags/tag67.xml><?xml version="1.0" encoding="utf-8"?>
<p:tagLst xmlns:p="http://schemas.openxmlformats.org/presentationml/2006/main"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</p:tagLst>
</file>

<file path=ppt/tags/tag68.xml><?xml version="1.0" encoding="utf-8"?>
<p:tagLst xmlns:p="http://schemas.openxmlformats.org/presentationml/2006/main"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</p:tagLst>
</file>

<file path=ppt/tags/tag69.xml><?xml version="1.0" encoding="utf-8"?>
<p:tagLst xmlns:p="http://schemas.openxmlformats.org/presentationml/2006/main"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</p:tagLst>
</file>

<file path=ppt/tags/tag7.xml><?xml version="1.0" encoding="utf-8"?>
<p:tagLst xmlns:p="http://schemas.openxmlformats.org/presentationml/2006/main"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  <p:tag name="KSO_WM_UNIT_MEDIACOVER_TEXT" val=""/>
</p:tagLst>
</file>

<file path=ppt/tags/tag70.xml><?xml version="1.0" encoding="utf-8"?>
<p:tagLst xmlns:p="http://schemas.openxmlformats.org/presentationml/2006/main"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  <p:tag name="KSO_WM_UNIT_MEDIACOVER_TEXT" val=""/>
</p:tagLst>
</file>

<file path=ppt/tags/tag71.xml><?xml version="1.0" encoding="utf-8"?>
<p:tagLst xmlns:p="http://schemas.openxmlformats.org/presentationml/2006/main">
  <p:tag name="KSO_WM_BEAUTIFY_FLAG" val=""/>
</p:tagLst>
</file>

<file path=ppt/tags/tag72.xml><?xml version="1.0" encoding="utf-8"?>
<p:tagLst xmlns:p="http://schemas.openxmlformats.org/presentationml/2006/main"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  <p:tag name="KSO_WM_UNIT_MEDIACOVER_TEXT" val=""/>
  <p:tag name="KSO_WM_BEAUTIFY_FLAG" val=""/>
</p:tagLst>
</file>

<file path=ppt/tags/tag73.xml><?xml version="1.0" encoding="utf-8"?>
<p:tagLst xmlns:p="http://schemas.openxmlformats.org/presentationml/2006/main"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</p:tagLst>
</file>

<file path=ppt/tags/tag74.xml><?xml version="1.0" encoding="utf-8"?>
<p:tagLst xmlns:p="http://schemas.openxmlformats.org/presentationml/2006/main"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  <p:tag name="KSO_WM_UNIT_MEDIACOVER_TEXT" val=""/>
</p:tagLst>
</file>

<file path=ppt/tags/tag75.xml><?xml version="1.0" encoding="utf-8"?>
<p:tagLst xmlns:p="http://schemas.openxmlformats.org/presentationml/2006/main"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</p:tagLst>
</file>

<file path=ppt/tags/tag76.xml><?xml version="1.0" encoding="utf-8"?>
<p:tagLst xmlns:p="http://schemas.openxmlformats.org/presentationml/2006/main">
  <p:tag name="KSO_WPP_MARK_KEY" val="5cf17a49-0471-4e4d-a4ea-1b13198491d3"/>
  <p:tag name="COMMONDATA" val="eyJoZGlkIjoiYWU3OWMyMjFjMDU1YzczN2I3ZTUzYWNlMDM3OGJmZjEifQ=="/>
  <p:tag name="commondata" val="eyJoZGlkIjoiOTBkZDIzM2I3ZDM4YjQ1MDA1MmY1NjFmMDEyNTE5MDgifQ=="/>
</p:tagLst>
</file>

<file path=ppt/tags/tag8.xml><?xml version="1.0" encoding="utf-8"?>
<p:tagLst xmlns:p="http://schemas.openxmlformats.org/presentationml/2006/main"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  <p:tag name="KSO_WM_UNIT_MEDIACOVER_TEXT" val=""/>
</p:tagLst>
</file>

<file path=ppt/tags/tag9.xml><?xml version="1.0" encoding="utf-8"?>
<p:tagLst xmlns:p="http://schemas.openxmlformats.org/presentationml/2006/main"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</p:tagLst>
</file>

<file path=ppt/theme/theme1.xml><?xml version="1.0" encoding="utf-8"?>
<a:theme xmlns:a="http://schemas.openxmlformats.org/drawingml/2006/main" name="Office 主题">
  <a:themeElements>
    <a:clrScheme name="自定义 3">
      <a:dk1>
        <a:sysClr val="windowText" lastClr="000000"/>
      </a:dk1>
      <a:lt1>
        <a:sysClr val="window" lastClr="FFFFFF"/>
      </a:lt1>
      <a:dk2>
        <a:srgbClr val="BE0000"/>
      </a:dk2>
      <a:lt2>
        <a:srgbClr val="E7E6E6"/>
      </a:lt2>
      <a:accent1>
        <a:srgbClr val="BE0000"/>
      </a:accent1>
      <a:accent2>
        <a:srgbClr val="ED7D31"/>
      </a:accent2>
      <a:accent3>
        <a:srgbClr val="D20000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4528</Words>
  <Application>WPS 演示</Application>
  <PresentationFormat>宽屏</PresentationFormat>
  <Paragraphs>340</Paragraphs>
  <Slides>23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7" baseType="lpstr">
      <vt:lpstr>Arial</vt:lpstr>
      <vt:lpstr>宋体</vt:lpstr>
      <vt:lpstr>Wingdings</vt:lpstr>
      <vt:lpstr>微软雅黑</vt:lpstr>
      <vt:lpstr>黑体</vt:lpstr>
      <vt:lpstr>Times New Roman</vt:lpstr>
      <vt:lpstr>楷体</vt:lpstr>
      <vt:lpstr>方正兰亭粗黑_GBK</vt:lpstr>
      <vt:lpstr>方正兰亭中黑_GBK</vt:lpstr>
      <vt:lpstr>Arial Unicode MS</vt:lpstr>
      <vt:lpstr>Calibri Light</vt:lpstr>
      <vt:lpstr>Calibri</vt:lpstr>
      <vt:lpstr>Segoe UI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dc:description>http://www.ypppt.com/</dc:description>
  <cp:lastModifiedBy>大考拉</cp:lastModifiedBy>
  <cp:revision>153</cp:revision>
  <dcterms:created xsi:type="dcterms:W3CDTF">2016-07-12T03:45:00Z</dcterms:created>
  <dcterms:modified xsi:type="dcterms:W3CDTF">2024-09-27T02:02:27Z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0961C0E4607649C8A754D1529615B1DE_13</vt:lpwstr>
  </property>
  <property fmtid="{D5CDD505-2E9C-101B-9397-08002B2CF9AE}" pid="3" name="KSOProductBuildVer">
    <vt:lpwstr>2052-12.1.0.18276</vt:lpwstr>
  </property>
</Properties>
</file>